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12" r:id="rId4"/>
  </p:sldMasterIdLst>
  <p:notesMasterIdLst>
    <p:notesMasterId r:id="rId37"/>
  </p:notesMasterIdLst>
  <p:sldIdLst>
    <p:sldId id="257" r:id="rId5"/>
    <p:sldId id="259" r:id="rId6"/>
    <p:sldId id="314" r:id="rId7"/>
    <p:sldId id="306" r:id="rId8"/>
    <p:sldId id="315" r:id="rId9"/>
    <p:sldId id="298" r:id="rId10"/>
    <p:sldId id="327" r:id="rId11"/>
    <p:sldId id="321" r:id="rId12"/>
    <p:sldId id="316" r:id="rId13"/>
    <p:sldId id="337" r:id="rId14"/>
    <p:sldId id="323" r:id="rId15"/>
    <p:sldId id="284" r:id="rId16"/>
    <p:sldId id="322" r:id="rId17"/>
    <p:sldId id="338" r:id="rId18"/>
    <p:sldId id="339" r:id="rId19"/>
    <p:sldId id="304" r:id="rId20"/>
    <p:sldId id="296" r:id="rId21"/>
    <p:sldId id="325" r:id="rId22"/>
    <p:sldId id="294" r:id="rId23"/>
    <p:sldId id="303" r:id="rId24"/>
    <p:sldId id="305" r:id="rId25"/>
    <p:sldId id="336" r:id="rId26"/>
    <p:sldId id="283" r:id="rId27"/>
    <p:sldId id="332" r:id="rId28"/>
    <p:sldId id="333" r:id="rId29"/>
    <p:sldId id="308" r:id="rId30"/>
    <p:sldId id="292" r:id="rId31"/>
    <p:sldId id="307" r:id="rId32"/>
    <p:sldId id="291" r:id="rId33"/>
    <p:sldId id="293" r:id="rId34"/>
    <p:sldId id="334" r:id="rId35"/>
    <p:sldId id="34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72" autoAdjust="0"/>
    <p:restoredTop sz="67282" autoAdjust="0"/>
  </p:normalViewPr>
  <p:slideViewPr>
    <p:cSldViewPr snapToGrid="0" snapToObjects="1">
      <p:cViewPr varScale="1">
        <p:scale>
          <a:sx n="72" d="100"/>
          <a:sy n="72" d="100"/>
        </p:scale>
        <p:origin x="-984" y="-120"/>
      </p:cViewPr>
      <p:guideLst>
        <p:guide orient="horz" pos="2160"/>
        <p:guide pos="3840"/>
      </p:guideLst>
    </p:cSldViewPr>
  </p:slideViewPr>
  <p:outlineViewPr>
    <p:cViewPr>
      <p:scale>
        <a:sx n="33" d="100"/>
        <a:sy n="33" d="100"/>
      </p:scale>
      <p:origin x="0" y="5488"/>
    </p:cViewPr>
  </p:outlineViewPr>
  <p:notesTextViewPr>
    <p:cViewPr>
      <p:scale>
        <a:sx n="1" d="1"/>
        <a:sy n="1" d="1"/>
      </p:scale>
      <p:origin x="0" y="0"/>
    </p:cViewPr>
  </p:notesTextViewPr>
  <p:notesViewPr>
    <p:cSldViewPr snapToGrid="0" snapToObjects="1">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2BBB5-AAEF-4381-886F-F8E9D0D6E9B2}" type="datetimeFigureOut">
              <a:rPr lang="en-US" smtClean="0"/>
              <a:t>4/1/19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C18581-6ACB-43A8-9CAA-39B810348136}" type="slidenum">
              <a:rPr lang="en-US" smtClean="0"/>
              <a:t>‹#›</a:t>
            </a:fld>
            <a:endParaRPr lang="en-US"/>
          </a:p>
        </p:txBody>
      </p:sp>
    </p:spTree>
    <p:extLst>
      <p:ext uri="{BB962C8B-B14F-4D97-AF65-F5344CB8AC3E}">
        <p14:creationId xmlns:p14="http://schemas.microsoft.com/office/powerpoint/2010/main" val="270321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C18581-6ACB-43A8-9CAA-39B810348136}" type="slidenum">
              <a:rPr lang="en-US" smtClean="0"/>
              <a:t>1</a:t>
            </a:fld>
            <a:endParaRPr lang="en-US"/>
          </a:p>
        </p:txBody>
      </p:sp>
    </p:spTree>
    <p:extLst>
      <p:ext uri="{BB962C8B-B14F-4D97-AF65-F5344CB8AC3E}">
        <p14:creationId xmlns:p14="http://schemas.microsoft.com/office/powerpoint/2010/main" val="1137878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Covenantal</a:t>
            </a:r>
            <a:r>
              <a:rPr lang="en-US" baseline="0" dirty="0" smtClean="0"/>
              <a:t> Reading of the New Testament is the attempt to hold the Old Testament and the New Testament together</a:t>
            </a:r>
          </a:p>
          <a:p>
            <a:pPr marL="171450" indent="-171450">
              <a:buFont typeface="Arial" panose="020B0604020202020204" pitchFamily="34" charset="0"/>
              <a:buChar char="•"/>
            </a:pPr>
            <a:r>
              <a:rPr lang="en-US" baseline="0" dirty="0" smtClean="0"/>
              <a:t>It is undergirded by the fact, that as a Christian Church we have been GRAFTED INTO the promises of God</a:t>
            </a:r>
          </a:p>
          <a:p>
            <a:pPr marL="171450" indent="-171450">
              <a:buFont typeface="Arial" panose="020B0604020202020204" pitchFamily="34" charset="0"/>
              <a:buChar char="•"/>
            </a:pPr>
            <a:r>
              <a:rPr lang="en-US" baseline="0" dirty="0" smtClean="0"/>
              <a:t>God’s </a:t>
            </a:r>
            <a:r>
              <a:rPr lang="en-US" baseline="0" dirty="0" err="1" smtClean="0"/>
              <a:t>covenantl</a:t>
            </a:r>
            <a:r>
              <a:rPr lang="en-US" baseline="0" dirty="0" smtClean="0"/>
              <a:t> relationship with his creation is established by God</a:t>
            </a:r>
            <a:endParaRPr lang="en-US" dirty="0" smtClean="0"/>
          </a:p>
        </p:txBody>
      </p:sp>
      <p:sp>
        <p:nvSpPr>
          <p:cNvPr id="4" name="Slide Number Placeholder 3"/>
          <p:cNvSpPr>
            <a:spLocks noGrp="1"/>
          </p:cNvSpPr>
          <p:nvPr>
            <p:ph type="sldNum" sz="quarter" idx="10"/>
          </p:nvPr>
        </p:nvSpPr>
        <p:spPr/>
        <p:txBody>
          <a:bodyPr/>
          <a:lstStyle/>
          <a:p>
            <a:fld id="{5FC18581-6ACB-43A8-9CAA-39B810348136}" type="slidenum">
              <a:rPr lang="en-US" smtClean="0"/>
              <a:t>10</a:t>
            </a:fld>
            <a:endParaRPr lang="en-US"/>
          </a:p>
        </p:txBody>
      </p:sp>
    </p:spTree>
    <p:extLst>
      <p:ext uri="{BB962C8B-B14F-4D97-AF65-F5344CB8AC3E}">
        <p14:creationId xmlns:p14="http://schemas.microsoft.com/office/powerpoint/2010/main" val="805477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aseline="0" dirty="0" smtClean="0"/>
              <a:t>The primary purpose of the New Testament is not to get rid of the Old Testament, if that was the case, we wouldn’t have an Old Testament section in our Bible’s today. </a:t>
            </a:r>
          </a:p>
          <a:p>
            <a:pPr marL="171450" lvl="0" indent="-171450">
              <a:buFont typeface="Arial" panose="020B0604020202020204" pitchFamily="34" charset="0"/>
              <a:buChar char="•"/>
            </a:pPr>
            <a:r>
              <a:rPr lang="en-US" baseline="0" dirty="0" smtClean="0"/>
              <a:t>The primary purpose of the New Testament is to testify of the life, death, burial, and resurrection of Jesus Christ. In the same manner, because of this testimony of Jesus Christ, and God’s promises to give a New Covenant, the New Testament, serves as a record of that New Covenant. </a:t>
            </a:r>
          </a:p>
          <a:p>
            <a:pPr marL="628650" lvl="1" indent="-171450">
              <a:buFont typeface="Arial" panose="020B0604020202020204" pitchFamily="34" charset="0"/>
              <a:buChar char="•"/>
            </a:pPr>
            <a:r>
              <a:rPr lang="en-US" baseline="0" dirty="0" smtClean="0"/>
              <a:t>Its important to remember, that Jesus himself, said to the people, that God was getting ready t</a:t>
            </a:r>
          </a:p>
          <a:p>
            <a:pPr marL="0" lvl="0" indent="0">
              <a:buFont typeface="Arial" panose="020B0604020202020204" pitchFamily="34" charset="0"/>
              <a:buNone/>
            </a:pPr>
            <a:endParaRPr lang="en-US" baseline="0" dirty="0" smtClean="0"/>
          </a:p>
          <a:p>
            <a:pPr marL="171450" lvl="0" indent="-171450">
              <a:buFont typeface="Arial" panose="020B0604020202020204" pitchFamily="34" charset="0"/>
              <a:buChar char="•"/>
            </a:pPr>
            <a:r>
              <a:rPr lang="en-US" baseline="0" dirty="0" smtClean="0"/>
              <a:t>Even Paul’s letters, that primarily deal with Christian living, are rooted in Jesus Christ, Paul will say something along the lines of this </a:t>
            </a:r>
            <a:r>
              <a:rPr lang="mr-IN" baseline="0" dirty="0" smtClean="0"/>
              <a:t>…</a:t>
            </a:r>
            <a:r>
              <a:rPr lang="en-US" baseline="0" dirty="0" smtClean="0"/>
              <a:t> “Now since you have been transformed</a:t>
            </a:r>
            <a:r>
              <a:rPr lang="mr-IN" baseline="0" dirty="0" smtClean="0"/>
              <a:t>…</a:t>
            </a:r>
            <a:r>
              <a:rPr lang="en-US" baseline="0" dirty="0" smtClean="0"/>
              <a:t> now since you have put off your former things, now since you have accepted Jesus”</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Which is why IT IS SO IMPORTANT that we are Gospel Centric in our theology. Most people are Pauline centric ad not Gospel centric.</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sz="1200" baseline="0" dirty="0" smtClean="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sz="1200" baseline="0" dirty="0" smtClean="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We find out God’s intentions in John 1:17, when John writes that the law came through Moses but grace and truth came through Jesus</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Whereas the law served as a shadow of things to come, Jesus serves as the fulfillment of those thing.</a:t>
            </a:r>
            <a:endParaRPr lang="en-US" sz="1200" dirty="0" smtClean="0"/>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If </a:t>
            </a:r>
            <a:r>
              <a:rPr lang="en-US" baseline="0" dirty="0" smtClean="0"/>
              <a:t>the new Testament is written, not to throw away the Old Testament, but then what was the point! The primary purpose of your New Testament Bible is to testify of the person of Jesus Christ. </a:t>
            </a:r>
            <a:endParaRPr lang="en-US" baseline="0" dirty="0" smtClean="0"/>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This is why Jesus says, “I have not come to abolish the law but to fulfill the law”</a:t>
            </a:r>
            <a:endParaRPr lang="en-US" baseline="0" dirty="0" smtClean="0"/>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Even Paul’s letters, that primarily deal with Christian living, are rooted in Jesus Christ, Paul will say something along the lines of this </a:t>
            </a:r>
            <a:r>
              <a:rPr lang="mr-IN" baseline="0" dirty="0" smtClean="0"/>
              <a:t>…</a:t>
            </a:r>
            <a:r>
              <a:rPr lang="en-US" baseline="0" dirty="0" smtClean="0"/>
              <a:t> “Now since you have been transformed</a:t>
            </a:r>
            <a:r>
              <a:rPr lang="mr-IN" baseline="0" dirty="0" smtClean="0"/>
              <a:t>…</a:t>
            </a:r>
            <a:r>
              <a:rPr lang="en-US" baseline="0" dirty="0" smtClean="0"/>
              <a:t> now since you have put off your former things, now since you have accepted Jesus”</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Which is why IT IS SO IMPORTANT that we are Gospel Centric in our theology. Most people are Pauline centric ad not Gospel centric</a:t>
            </a:r>
            <a:r>
              <a:rPr lang="en-US" baseline="0" dirty="0" smtClean="0"/>
              <a:t>.</a:t>
            </a:r>
          </a:p>
          <a:p>
            <a:pPr marL="171450" lvl="0" indent="-171450">
              <a:buFont typeface="Arial" panose="020B0604020202020204" pitchFamily="34" charset="0"/>
              <a:buChar char="•"/>
            </a:pPr>
            <a:r>
              <a:rPr lang="en-US" baseline="0" dirty="0" smtClean="0"/>
              <a:t>More people can quote what Paul says as oppose to what Jesus does</a:t>
            </a:r>
            <a:r>
              <a:rPr lang="mr-IN" baseline="0" dirty="0" smtClean="0"/>
              <a:t>…</a:t>
            </a:r>
            <a:r>
              <a:rPr lang="en-US" baseline="0" dirty="0" smtClean="0"/>
              <a:t> and I’m not pinning Paul and Jesus at odds, I’m pinning our interpretations of Paul at odds  </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Law vs. Grace (John 1:17 Law came through Moses, but Grace came through Jesus)</a:t>
            </a:r>
            <a:endParaRPr lang="en-US" baseline="0" dirty="0" smtClean="0"/>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Which is why, the very first books that are in your new testament are the Gospels</a:t>
            </a:r>
            <a:r>
              <a:rPr lang="mr-IN" baseline="0" dirty="0" smtClean="0"/>
              <a:t>…</a:t>
            </a:r>
            <a:endParaRPr lang="en-US" baseline="0" dirty="0" smtClean="0"/>
          </a:p>
          <a:p>
            <a:pPr marL="171450" lvl="0" indent="-171450">
              <a:buFont typeface="Arial" panose="020B0604020202020204" pitchFamily="34" charset="0"/>
              <a:buChar char="•"/>
            </a:pPr>
            <a:r>
              <a:rPr lang="en-US" baseline="0" dirty="0" smtClean="0"/>
              <a:t>Your Bible is not in </a:t>
            </a:r>
            <a:r>
              <a:rPr lang="en-US" baseline="0" dirty="0" err="1" smtClean="0"/>
              <a:t>chronoclocial</a:t>
            </a:r>
            <a:r>
              <a:rPr lang="en-US" baseline="0" dirty="0" smtClean="0"/>
              <a:t> order!</a:t>
            </a:r>
          </a:p>
          <a:p>
            <a:pPr marL="171450" lvl="0" indent="-171450">
              <a:buFont typeface="Arial" panose="020B0604020202020204" pitchFamily="34" charset="0"/>
              <a:buChar char="•"/>
            </a:pPr>
            <a:r>
              <a:rPr lang="en-US" baseline="0" dirty="0" smtClean="0"/>
              <a:t>Your New Testament is </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reason why we have the four Gospel Narratives, as Pastor as taught, is something called the Delayed </a:t>
            </a:r>
            <a:r>
              <a:rPr lang="en-US" dirty="0" err="1" smtClean="0"/>
              <a:t>Parousia</a:t>
            </a:r>
            <a:r>
              <a:rPr lang="en-US" dirty="0" smtClean="0"/>
              <a:t>. </a:t>
            </a:r>
          </a:p>
          <a:p>
            <a:pPr marL="628650" lvl="1" indent="-171450">
              <a:buFont typeface="Arial" panose="020B0604020202020204" pitchFamily="34" charset="0"/>
              <a:buChar char="•"/>
            </a:pPr>
            <a:r>
              <a:rPr lang="en-US" dirty="0" smtClean="0"/>
              <a:t>When the Apostles and eyewitnesses of Jesus began to die, it was important that they preserved the tradition by writing down the stories of Jesus</a:t>
            </a:r>
            <a:br>
              <a:rPr lang="en-US" dirty="0" smtClean="0"/>
            </a:br>
            <a:endParaRPr lang="en-US" dirty="0" smtClean="0"/>
          </a:p>
          <a:p>
            <a:pPr marL="171450" lvl="0" indent="-171450">
              <a:buFont typeface="Arial" panose="020B0604020202020204" pitchFamily="34" charset="0"/>
              <a:buChar char="•"/>
            </a:pPr>
            <a:r>
              <a:rPr lang="en-US" dirty="0" smtClean="0"/>
              <a:t>There was no reason to have to write a new testament when</a:t>
            </a:r>
            <a:r>
              <a:rPr lang="en-US" baseline="0" dirty="0" smtClean="0"/>
              <a:t> they thought Jesus was coming back next week</a:t>
            </a:r>
          </a:p>
          <a:p>
            <a:pPr marL="171450" lvl="0" indent="-171450">
              <a:buFont typeface="Arial" panose="020B0604020202020204" pitchFamily="34" charset="0"/>
              <a:buChar char="•"/>
            </a:pPr>
            <a:r>
              <a:rPr lang="en-US" baseline="0" dirty="0" smtClean="0"/>
              <a:t>When disciples and eye witnesses began to die, they realized it was important to preserve the story</a:t>
            </a:r>
            <a:br>
              <a:rPr lang="en-US" baseline="0" dirty="0" smtClean="0"/>
            </a:br>
            <a:endParaRPr lang="en-US" baseline="0" dirty="0" smtClean="0"/>
          </a:p>
          <a:p>
            <a:pPr marL="171450" lvl="0" indent="-171450">
              <a:buFont typeface="Arial" panose="020B0604020202020204" pitchFamily="34" charset="0"/>
              <a:buChar char="•"/>
            </a:pPr>
            <a:r>
              <a:rPr lang="en-US" baseline="0" dirty="0" smtClean="0"/>
              <a:t>Even Paul’s letters, that primarily deal with </a:t>
            </a:r>
            <a:r>
              <a:rPr lang="en-US" baseline="0" dirty="0" err="1" smtClean="0"/>
              <a:t>Chrstian</a:t>
            </a:r>
            <a:r>
              <a:rPr lang="en-US" baseline="0" dirty="0" smtClean="0"/>
              <a:t> living, are rooted in Jesus Christ, Paul will say something along the lines of this </a:t>
            </a:r>
            <a:r>
              <a:rPr lang="mr-IN" baseline="0" dirty="0" smtClean="0"/>
              <a:t>…</a:t>
            </a:r>
            <a:r>
              <a:rPr lang="en-US" baseline="0" dirty="0" smtClean="0"/>
              <a:t> “Now since you have been transformed</a:t>
            </a:r>
            <a:r>
              <a:rPr lang="mr-IN" baseline="0" dirty="0" smtClean="0"/>
              <a:t>…</a:t>
            </a:r>
            <a:r>
              <a:rPr lang="en-US" baseline="0" dirty="0" smtClean="0"/>
              <a:t> now since you have put off your former things, now since you have accepted Jesus”</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Which is why IT IS SO IMPORTANT that we are Gospel Centric in our theology. Most people are Pauline centric ad not Gospel centric. </a:t>
            </a:r>
            <a:endParaRPr lang="en-US" dirty="0" smtClean="0"/>
          </a:p>
          <a:p>
            <a:pPr marL="17145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11</a:t>
            </a:fld>
            <a:endParaRPr lang="en-US"/>
          </a:p>
        </p:txBody>
      </p:sp>
    </p:spTree>
    <p:extLst>
      <p:ext uri="{BB962C8B-B14F-4D97-AF65-F5344CB8AC3E}">
        <p14:creationId xmlns:p14="http://schemas.microsoft.com/office/powerpoint/2010/main" val="363121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12</a:t>
            </a:fld>
            <a:endParaRPr lang="en-US"/>
          </a:p>
        </p:txBody>
      </p:sp>
    </p:spTree>
    <p:extLst>
      <p:ext uri="{BB962C8B-B14F-4D97-AF65-F5344CB8AC3E}">
        <p14:creationId xmlns:p14="http://schemas.microsoft.com/office/powerpoint/2010/main" val="419578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13</a:t>
            </a:fld>
            <a:endParaRPr lang="en-US"/>
          </a:p>
        </p:txBody>
      </p:sp>
    </p:spTree>
    <p:extLst>
      <p:ext uri="{BB962C8B-B14F-4D97-AF65-F5344CB8AC3E}">
        <p14:creationId xmlns:p14="http://schemas.microsoft.com/office/powerpoint/2010/main" val="3631217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Most</a:t>
            </a:r>
            <a:r>
              <a:rPr lang="en-US" baseline="0" dirty="0" smtClean="0"/>
              <a:t> scholars believe that </a:t>
            </a: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14</a:t>
            </a:fld>
            <a:endParaRPr lang="en-US"/>
          </a:p>
        </p:txBody>
      </p:sp>
    </p:spTree>
    <p:extLst>
      <p:ext uri="{BB962C8B-B14F-4D97-AF65-F5344CB8AC3E}">
        <p14:creationId xmlns:p14="http://schemas.microsoft.com/office/powerpoint/2010/main" val="3631217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15</a:t>
            </a:fld>
            <a:endParaRPr lang="en-US"/>
          </a:p>
        </p:txBody>
      </p:sp>
    </p:spTree>
    <p:extLst>
      <p:ext uri="{BB962C8B-B14F-4D97-AF65-F5344CB8AC3E}">
        <p14:creationId xmlns:p14="http://schemas.microsoft.com/office/powerpoint/2010/main" val="3631217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Most scholars believe that before any Gospel is written ALL</a:t>
            </a:r>
            <a:r>
              <a:rPr lang="en-US" baseline="0" dirty="0" smtClean="0"/>
              <a:t> of the Pauline corpus has already been written and circulated (Colossians 4:16)</a:t>
            </a:r>
          </a:p>
          <a:p>
            <a:pPr marL="171450" indent="-171450">
              <a:buFont typeface="Arial"/>
              <a:buChar char="•"/>
            </a:pPr>
            <a:r>
              <a:rPr lang="en-US" baseline="0" dirty="0" smtClean="0"/>
              <a:t>The Gospel story itself has already occurred, but can anyone know why it took so long to record on paper?</a:t>
            </a: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16</a:t>
            </a:fld>
            <a:endParaRPr lang="en-US"/>
          </a:p>
        </p:txBody>
      </p:sp>
    </p:spTree>
    <p:extLst>
      <p:ext uri="{BB962C8B-B14F-4D97-AF65-F5344CB8AC3E}">
        <p14:creationId xmlns:p14="http://schemas.microsoft.com/office/powerpoint/2010/main" val="1244888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TESTAMENT is not a historical or scientific book! That</a:t>
            </a:r>
            <a:r>
              <a:rPr lang="en-US" baseline="0" dirty="0" smtClean="0"/>
              <a:t> is not its purpose. </a:t>
            </a:r>
          </a:p>
          <a:p>
            <a:endParaRPr lang="en-US" baseline="0" dirty="0" smtClean="0"/>
          </a:p>
          <a:p>
            <a:r>
              <a:rPr lang="en-US" baseline="0" dirty="0" smtClean="0"/>
              <a:t>The purpose of the New Testament, is to tell the story of Jesus:</a:t>
            </a:r>
          </a:p>
          <a:p>
            <a:pPr marL="628650" lvl="1" indent="-171450">
              <a:buFont typeface="Arial"/>
              <a:buChar char="•"/>
            </a:pPr>
            <a:r>
              <a:rPr lang="en-US" baseline="0" dirty="0" smtClean="0"/>
              <a:t>Why do you think it was written in </a:t>
            </a:r>
            <a:r>
              <a:rPr lang="en-US" baseline="0" dirty="0" err="1" smtClean="0"/>
              <a:t>Koine</a:t>
            </a:r>
            <a:r>
              <a:rPr lang="en-US" baseline="0" dirty="0" smtClean="0"/>
              <a:t> Greek, as oppose to high class or classical Greek.</a:t>
            </a:r>
          </a:p>
          <a:p>
            <a:endParaRPr lang="en-US" baseline="0" dirty="0" smtClean="0"/>
          </a:p>
          <a:p>
            <a:r>
              <a:rPr lang="en-US" baseline="0" dirty="0" smtClean="0"/>
              <a:t>The Pauline </a:t>
            </a:r>
            <a:r>
              <a:rPr lang="en-US" baseline="0" dirty="0" smtClean="0"/>
              <a:t>Epistles </a:t>
            </a:r>
            <a:r>
              <a:rPr lang="en-US" baseline="0" dirty="0" smtClean="0"/>
              <a:t>are addressed to churches and people. The letters to the church are frequently sent to address a particular problem. So in the Church of Corinth, Paul is addressing specific problems, </a:t>
            </a:r>
          </a:p>
          <a:p>
            <a:pPr marL="628650" lvl="1" indent="-171450">
              <a:buFont typeface="Arial"/>
              <a:buChar char="•"/>
            </a:pPr>
            <a:r>
              <a:rPr lang="en-US" baseline="0" dirty="0" smtClean="0"/>
              <a:t>Most notably, women, speaking in tongues, </a:t>
            </a:r>
            <a:r>
              <a:rPr lang="en-US" baseline="0" dirty="0" smtClean="0"/>
              <a:t>division </a:t>
            </a:r>
            <a:r>
              <a:rPr lang="en-US" baseline="0" dirty="0" smtClean="0"/>
              <a:t>between Paul and </a:t>
            </a:r>
            <a:r>
              <a:rPr lang="en-US" baseline="0" dirty="0" err="1" smtClean="0"/>
              <a:t>Apollos</a:t>
            </a:r>
            <a:endParaRPr lang="en-US" baseline="0" dirty="0" smtClean="0"/>
          </a:p>
          <a:p>
            <a:pPr marL="628650" lvl="1" indent="-171450">
              <a:buFont typeface="Arial"/>
              <a:buChar char="•"/>
            </a:pPr>
            <a:r>
              <a:rPr lang="en-US" baseline="0" dirty="0" smtClean="0"/>
              <a:t>Its important, Corinth is Paul’s most successful church plant, is also the center of major trade, so when Paul writes to the Church in Corinth, he recognizes there’s a lot on the line for the sake of the Gospel because there are so many new </a:t>
            </a:r>
            <a:r>
              <a:rPr lang="en-US" baseline="0" dirty="0" err="1" smtClean="0"/>
              <a:t>vistors</a:t>
            </a:r>
            <a:r>
              <a:rPr lang="en-US" baseline="0" dirty="0" smtClean="0"/>
              <a:t> coming to see for </a:t>
            </a:r>
            <a:r>
              <a:rPr lang="en-US" baseline="0" dirty="0" err="1" smtClean="0"/>
              <a:t>themsevlves</a:t>
            </a:r>
            <a:r>
              <a:rPr lang="en-US" baseline="0" dirty="0" smtClean="0"/>
              <a:t> about this new religion. </a:t>
            </a:r>
            <a:endParaRPr lang="en-US" dirty="0" smtClean="0"/>
          </a:p>
        </p:txBody>
      </p:sp>
      <p:sp>
        <p:nvSpPr>
          <p:cNvPr id="4" name="Slide Number Placeholder 3"/>
          <p:cNvSpPr>
            <a:spLocks noGrp="1"/>
          </p:cNvSpPr>
          <p:nvPr>
            <p:ph type="sldNum" sz="quarter" idx="10"/>
          </p:nvPr>
        </p:nvSpPr>
        <p:spPr/>
        <p:txBody>
          <a:bodyPr/>
          <a:lstStyle/>
          <a:p>
            <a:fld id="{5FC18581-6ACB-43A8-9CAA-39B810348136}" type="slidenum">
              <a:rPr lang="en-US" smtClean="0"/>
              <a:t>17</a:t>
            </a:fld>
            <a:endParaRPr lang="en-US"/>
          </a:p>
        </p:txBody>
      </p:sp>
    </p:spTree>
    <p:extLst>
      <p:ext uri="{BB962C8B-B14F-4D97-AF65-F5344CB8AC3E}">
        <p14:creationId xmlns:p14="http://schemas.microsoft.com/office/powerpoint/2010/main" val="1244888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aseline="0" dirty="0" smtClean="0"/>
              <a:t>If the new Testament is written, not to throw away the Old Testament, but then what was the point! The primary purpose of your New Testament Bible is to testify of the person of Jesus Christ. </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Even Paul’s letters, that primarily deal with Christian living, are rooted in Jesus Christ, Paul will say something along the lines of this </a:t>
            </a:r>
            <a:r>
              <a:rPr lang="mr-IN" baseline="0" dirty="0" smtClean="0"/>
              <a:t>…</a:t>
            </a:r>
            <a:r>
              <a:rPr lang="en-US" baseline="0" dirty="0" smtClean="0"/>
              <a:t> “Now since you have been transformed</a:t>
            </a:r>
            <a:r>
              <a:rPr lang="mr-IN" baseline="0" dirty="0" smtClean="0"/>
              <a:t>…</a:t>
            </a:r>
            <a:r>
              <a:rPr lang="en-US" baseline="0" dirty="0" smtClean="0"/>
              <a:t> now since you have put off your former things, now since you have accepted Jesus”</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Which is why IT IS SO IMPORTANT that we are Gospel Centric in our theology. Most people are Pauline centric ad not Gospel centric. </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Which is why, the very first books that are in your new testament are the Gospels</a:t>
            </a:r>
            <a:r>
              <a:rPr lang="mr-IN" baseline="0" dirty="0" smtClean="0"/>
              <a:t>…</a:t>
            </a:r>
            <a:endParaRPr lang="en-US" baseline="0" dirty="0" smtClean="0"/>
          </a:p>
          <a:p>
            <a:pPr marL="171450" lvl="0" indent="-171450">
              <a:buFont typeface="Arial" panose="020B0604020202020204" pitchFamily="34" charset="0"/>
              <a:buChar char="•"/>
            </a:pPr>
            <a:r>
              <a:rPr lang="en-US" baseline="0" dirty="0" smtClean="0"/>
              <a:t>Your Bible is not in </a:t>
            </a:r>
            <a:r>
              <a:rPr lang="en-US" baseline="0" dirty="0" err="1" smtClean="0"/>
              <a:t>chronoclocial</a:t>
            </a:r>
            <a:r>
              <a:rPr lang="en-US" baseline="0" dirty="0" smtClean="0"/>
              <a:t> order!</a:t>
            </a:r>
          </a:p>
          <a:p>
            <a:pPr marL="171450" lvl="0" indent="-171450">
              <a:buFont typeface="Arial" panose="020B0604020202020204" pitchFamily="34" charset="0"/>
              <a:buChar char="•"/>
            </a:pPr>
            <a:r>
              <a:rPr lang="en-US" baseline="0" dirty="0" smtClean="0"/>
              <a:t>Your New Testament is </a:t>
            </a:r>
            <a:endParaRPr lang="en-US" dirty="0" smtClean="0"/>
          </a:p>
          <a:p>
            <a:pPr marL="17145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18</a:t>
            </a:fld>
            <a:endParaRPr lang="en-US"/>
          </a:p>
        </p:txBody>
      </p:sp>
    </p:spTree>
    <p:extLst>
      <p:ext uri="{BB962C8B-B14F-4D97-AF65-F5344CB8AC3E}">
        <p14:creationId xmlns:p14="http://schemas.microsoft.com/office/powerpoint/2010/main" val="3631217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C18581-6ACB-43A8-9CAA-39B810348136}" type="slidenum">
              <a:rPr lang="en-US" smtClean="0"/>
              <a:t>19</a:t>
            </a:fld>
            <a:endParaRPr lang="en-US"/>
          </a:p>
        </p:txBody>
      </p:sp>
    </p:spTree>
    <p:extLst>
      <p:ext uri="{BB962C8B-B14F-4D97-AF65-F5344CB8AC3E}">
        <p14:creationId xmlns:p14="http://schemas.microsoft.com/office/powerpoint/2010/main" val="1957529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Composition</a:t>
            </a:r>
            <a:r>
              <a:rPr lang="en-US" baseline="0" dirty="0" smtClean="0"/>
              <a:t> I mean</a:t>
            </a:r>
          </a:p>
          <a:p>
            <a:pPr marL="171450" indent="-171450">
              <a:buFont typeface="Arial"/>
              <a:buChar char="•"/>
            </a:pPr>
            <a:r>
              <a:rPr lang="en-US" baseline="0" dirty="0" smtClean="0"/>
              <a:t>How was the book put together</a:t>
            </a:r>
          </a:p>
          <a:p>
            <a:pPr marL="171450" indent="-171450">
              <a:buFont typeface="Arial"/>
              <a:buChar char="•"/>
            </a:pPr>
            <a:r>
              <a:rPr lang="en-US" baseline="0" dirty="0" smtClean="0"/>
              <a:t>How is the book style and structure</a:t>
            </a:r>
          </a:p>
          <a:p>
            <a:pPr marL="171450" indent="-171450">
              <a:buFont typeface="Arial"/>
              <a:buChar char="•"/>
            </a:pPr>
            <a:r>
              <a:rPr lang="en-US" baseline="0" dirty="0" smtClean="0"/>
              <a:t>Who makes</a:t>
            </a: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2</a:t>
            </a:fld>
            <a:endParaRPr lang="en-US"/>
          </a:p>
        </p:txBody>
      </p:sp>
    </p:spTree>
    <p:extLst>
      <p:ext uri="{BB962C8B-B14F-4D97-AF65-F5344CB8AC3E}">
        <p14:creationId xmlns:p14="http://schemas.microsoft.com/office/powerpoint/2010/main" val="4229804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Quotes</a:t>
            </a:r>
            <a:r>
              <a:rPr lang="en-US" baseline="0" dirty="0" smtClean="0"/>
              <a:t> from early Church Fathers include: </a:t>
            </a:r>
          </a:p>
          <a:p>
            <a:pPr marL="171450" indent="-171450">
              <a:buFont typeface="Arial"/>
              <a:buChar char="•"/>
            </a:pPr>
            <a:r>
              <a:rPr lang="en-US" dirty="0" smtClean="0"/>
              <a:t>Justin Martyr (making</a:t>
            </a:r>
            <a:r>
              <a:rPr lang="en-US" baseline="0" dirty="0" smtClean="0"/>
              <a:t> reference to “memoirs of the Apostles”</a:t>
            </a:r>
          </a:p>
          <a:p>
            <a:pPr marL="171450" indent="-171450">
              <a:buFont typeface="Arial"/>
              <a:buChar char="•"/>
            </a:pPr>
            <a:r>
              <a:rPr lang="en-US" baseline="0" dirty="0" err="1" smtClean="0"/>
              <a:t>Irenaous</a:t>
            </a:r>
            <a:endParaRPr lang="en-US" baseline="0" dirty="0" smtClean="0"/>
          </a:p>
          <a:p>
            <a:pPr marL="171450" indent="-171450">
              <a:buFont typeface="Arial"/>
              <a:buChar char="•"/>
            </a:pPr>
            <a:r>
              <a:rPr lang="en-US" baseline="0" dirty="0" err="1" smtClean="0"/>
              <a:t>Athansthious</a:t>
            </a:r>
            <a:r>
              <a:rPr lang="en-US" baseline="0" dirty="0" smtClean="0"/>
              <a:t> </a:t>
            </a:r>
          </a:p>
          <a:p>
            <a:pPr marL="171450" indent="-171450">
              <a:buFont typeface="Arial"/>
              <a:buChar char="•"/>
            </a:pPr>
            <a:r>
              <a:rPr lang="en-US" baseline="0" dirty="0" err="1" smtClean="0"/>
              <a:t>Oriden</a:t>
            </a:r>
            <a:r>
              <a:rPr lang="en-US" baseline="0" dirty="0" smtClean="0"/>
              <a:t> of Alexandria</a:t>
            </a:r>
          </a:p>
          <a:p>
            <a:pPr marL="171450" indent="-171450">
              <a:buFont typeface="Arial"/>
              <a:buChar char="•"/>
            </a:pPr>
            <a:r>
              <a:rPr lang="en-US" baseline="0" dirty="0" smtClean="0"/>
              <a:t>Augustine in his yearly Easter Writings, closed the Canon in 367, and while he closed, it it was not </a:t>
            </a:r>
            <a:r>
              <a:rPr lang="en-US" baseline="0" dirty="0" smtClean="0"/>
              <a:t>officially </a:t>
            </a:r>
            <a:r>
              <a:rPr lang="en-US" baseline="0" dirty="0" smtClean="0"/>
              <a:t>closed. There were still many arguments as to what would be added and what was used. </a:t>
            </a:r>
          </a:p>
          <a:p>
            <a:pPr marL="628650" marR="0" lvl="1" indent="-171450" algn="l" defTabSz="914400" rtl="0" eaLnBrk="1" fontAlgn="auto" latinLnBrk="0" hangingPunct="1">
              <a:lnSpc>
                <a:spcPct val="100000"/>
              </a:lnSpc>
              <a:spcBef>
                <a:spcPts val="0"/>
              </a:spcBef>
              <a:spcAft>
                <a:spcPts val="0"/>
              </a:spcAft>
              <a:buClrTx/>
              <a:buSzTx/>
              <a:buFont typeface="Arial"/>
              <a:buChar char="•"/>
              <a:tabLst/>
              <a:defRPr/>
            </a:pPr>
            <a:r>
              <a:rPr lang="en-US" sz="1200" dirty="0" err="1" smtClean="0"/>
              <a:t>Muratorian</a:t>
            </a:r>
            <a:r>
              <a:rPr lang="en-US" sz="1200" dirty="0" smtClean="0"/>
              <a:t> Fragment or “Canon” </a:t>
            </a:r>
            <a:r>
              <a:rPr lang="mr-IN" sz="1200" dirty="0" smtClean="0"/>
              <a:t>–</a:t>
            </a:r>
            <a:r>
              <a:rPr lang="en-US" sz="1200" dirty="0" smtClean="0"/>
              <a:t> discovered in 18</a:t>
            </a:r>
            <a:r>
              <a:rPr lang="en-US" sz="1200" baseline="30000" dirty="0" smtClean="0"/>
              <a:t>th</a:t>
            </a:r>
            <a:r>
              <a:rPr lang="en-US" sz="1200" dirty="0" smtClean="0"/>
              <a:t> Century, that spoke</a:t>
            </a:r>
            <a:r>
              <a:rPr lang="en-US" sz="1200" baseline="0" dirty="0" smtClean="0"/>
              <a:t> regarding </a:t>
            </a:r>
            <a:r>
              <a:rPr lang="en-US" sz="1200" baseline="0" dirty="0" smtClean="0"/>
              <a:t>Canonized </a:t>
            </a:r>
            <a:r>
              <a:rPr lang="en-US" sz="1200" baseline="0" dirty="0" smtClean="0"/>
              <a:t>books</a:t>
            </a:r>
            <a:endParaRPr lang="en-US" baseline="0" dirty="0" smtClean="0"/>
          </a:p>
          <a:p>
            <a:pPr marL="171450" indent="-171450">
              <a:buFont typeface="Arial"/>
              <a:buChar char="•"/>
            </a:pPr>
            <a:r>
              <a:rPr lang="en-US" baseline="0" dirty="0" err="1" smtClean="0"/>
              <a:t>Marcion</a:t>
            </a:r>
            <a:r>
              <a:rPr lang="en-US" baseline="0" dirty="0" smtClean="0"/>
              <a:t>, was a early Christian scholar, who read the new </a:t>
            </a:r>
            <a:r>
              <a:rPr lang="en-US" baseline="0" dirty="0" err="1" smtClean="0"/>
              <a:t>Testment</a:t>
            </a:r>
            <a:r>
              <a:rPr lang="en-US" baseline="0" dirty="0" smtClean="0"/>
              <a:t>, and couldn’t possibly fathom that the OT God was the same as the NEW God, so he began to start to create his own canon, where he only utilized the Gospel of Luke and 10 Pauline Scriptures</a:t>
            </a:r>
          </a:p>
          <a:p>
            <a:pPr marL="171450" indent="-171450">
              <a:buFont typeface="Arial"/>
              <a:buChar char="•"/>
            </a:pPr>
            <a:r>
              <a:rPr lang="en-US" baseline="0" dirty="0" smtClean="0"/>
              <a:t>Gnosticism</a:t>
            </a:r>
          </a:p>
          <a:p>
            <a:pPr marL="628650" lvl="1" indent="-171450">
              <a:buFont typeface="Arial"/>
              <a:buChar char="•"/>
            </a:pPr>
            <a:r>
              <a:rPr lang="en-US" baseline="0" dirty="0" smtClean="0"/>
              <a:t>School of thought</a:t>
            </a: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20</a:t>
            </a:fld>
            <a:endParaRPr lang="en-US"/>
          </a:p>
        </p:txBody>
      </p:sp>
    </p:spTree>
    <p:extLst>
      <p:ext uri="{BB962C8B-B14F-4D97-AF65-F5344CB8AC3E}">
        <p14:creationId xmlns:p14="http://schemas.microsoft.com/office/powerpoint/2010/main" val="2265811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Quotes</a:t>
            </a:r>
            <a:r>
              <a:rPr lang="en-US" baseline="0" dirty="0" smtClean="0"/>
              <a:t> from early Church Fathers include: </a:t>
            </a:r>
          </a:p>
          <a:p>
            <a:pPr marL="171450" indent="-171450">
              <a:buFont typeface="Arial"/>
              <a:buChar char="•"/>
            </a:pPr>
            <a:r>
              <a:rPr lang="en-US" dirty="0" smtClean="0"/>
              <a:t>Justin Martyr (making</a:t>
            </a:r>
            <a:r>
              <a:rPr lang="en-US" baseline="0" dirty="0" smtClean="0"/>
              <a:t> reference to “memoirs of the Apostles”</a:t>
            </a:r>
          </a:p>
          <a:p>
            <a:pPr marL="171450" indent="-171450">
              <a:buFont typeface="Arial"/>
              <a:buChar char="•"/>
            </a:pPr>
            <a:r>
              <a:rPr lang="en-US" baseline="0" dirty="0" err="1" smtClean="0"/>
              <a:t>Irenaous</a:t>
            </a:r>
            <a:endParaRPr lang="en-US" baseline="0" dirty="0" smtClean="0"/>
          </a:p>
          <a:p>
            <a:pPr marL="171450" indent="-171450">
              <a:buFont typeface="Arial"/>
              <a:buChar char="•"/>
            </a:pPr>
            <a:r>
              <a:rPr lang="en-US" baseline="0" dirty="0" err="1" smtClean="0"/>
              <a:t>Athansthious</a:t>
            </a:r>
            <a:r>
              <a:rPr lang="en-US" baseline="0" dirty="0" smtClean="0"/>
              <a:t> </a:t>
            </a:r>
          </a:p>
          <a:p>
            <a:pPr marL="171450" indent="-171450">
              <a:buFont typeface="Arial"/>
              <a:buChar char="•"/>
            </a:pPr>
            <a:r>
              <a:rPr lang="en-US" baseline="0" dirty="0" err="1" smtClean="0"/>
              <a:t>Oriden</a:t>
            </a:r>
            <a:r>
              <a:rPr lang="en-US" baseline="0" dirty="0" smtClean="0"/>
              <a:t> of Alexandria</a:t>
            </a:r>
          </a:p>
          <a:p>
            <a:pPr marL="171450" indent="-171450">
              <a:buFont typeface="Arial"/>
              <a:buChar char="•"/>
            </a:pPr>
            <a:r>
              <a:rPr lang="en-US" baseline="0" dirty="0" smtClean="0"/>
              <a:t>Augustine</a:t>
            </a: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21</a:t>
            </a:fld>
            <a:endParaRPr lang="en-US"/>
          </a:p>
        </p:txBody>
      </p:sp>
    </p:spTree>
    <p:extLst>
      <p:ext uri="{BB962C8B-B14F-4D97-AF65-F5344CB8AC3E}">
        <p14:creationId xmlns:p14="http://schemas.microsoft.com/office/powerpoint/2010/main" val="2265811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22</a:t>
            </a:fld>
            <a:endParaRPr lang="en-US"/>
          </a:p>
        </p:txBody>
      </p:sp>
    </p:spTree>
    <p:extLst>
      <p:ext uri="{BB962C8B-B14F-4D97-AF65-F5344CB8AC3E}">
        <p14:creationId xmlns:p14="http://schemas.microsoft.com/office/powerpoint/2010/main" val="419578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66507"/>
          </a:xfrm>
        </p:spPr>
        <p:txBody>
          <a:bodyPr/>
          <a:lstStyle/>
          <a:p>
            <a:pPr marL="171450" indent="-171450">
              <a:buFont typeface="Arial" panose="020B0604020202020204" pitchFamily="34" charset="0"/>
              <a:buChar char="•"/>
            </a:pPr>
            <a:r>
              <a:rPr lang="en-US" dirty="0" smtClean="0"/>
              <a:t>I like the </a:t>
            </a:r>
            <a:r>
              <a:rPr lang="en-US" dirty="0" err="1" smtClean="0"/>
              <a:t>german</a:t>
            </a:r>
            <a:r>
              <a:rPr lang="en-US" dirty="0" smtClean="0"/>
              <a:t> translation: (</a:t>
            </a:r>
            <a:r>
              <a:rPr lang="en-US" dirty="0" err="1" smtClean="0"/>
              <a:t>Godspell</a:t>
            </a:r>
            <a:r>
              <a:rPr lang="en-US" dirty="0" smtClean="0"/>
              <a:t>)</a:t>
            </a:r>
          </a:p>
          <a:p>
            <a:pPr marL="171450" indent="-171450">
              <a:buFont typeface="Arial" panose="020B0604020202020204" pitchFamily="34" charset="0"/>
              <a:buChar char="•"/>
            </a:pPr>
            <a:r>
              <a:rPr lang="en-US" dirty="0" smtClean="0"/>
              <a:t>Matthew and John are Disciples, (Luke</a:t>
            </a:r>
            <a:r>
              <a:rPr lang="en-US" baseline="0" dirty="0" smtClean="0"/>
              <a:t> and Mark are not eye-witnesses of Jesus)</a:t>
            </a:r>
          </a:p>
          <a:p>
            <a:pPr marL="628650" lvl="1" indent="-171450">
              <a:buFont typeface="Arial" panose="020B0604020202020204" pitchFamily="34" charset="0"/>
              <a:buChar char="•"/>
            </a:pPr>
            <a:r>
              <a:rPr lang="en-US" baseline="0" dirty="0" smtClean="0"/>
              <a:t>John Mark and Luke are considered to have been traveling companions of Paul</a:t>
            </a:r>
            <a:endParaRPr lang="en-US" dirty="0" smtClean="0"/>
          </a:p>
          <a:p>
            <a:pPr marL="171450" indent="-171450">
              <a:buFont typeface="Arial" panose="020B0604020202020204" pitchFamily="34" charset="0"/>
              <a:buChar char="•"/>
            </a:pPr>
            <a:r>
              <a:rPr lang="en-US" dirty="0" smtClean="0"/>
              <a:t>Mark is commonly attributed as being the first Gospel written because </a:t>
            </a:r>
          </a:p>
          <a:p>
            <a:pPr marL="171450" indent="-171450">
              <a:buFont typeface="Arial" panose="020B0604020202020204" pitchFamily="34" charset="0"/>
              <a:buChar char="•"/>
            </a:pPr>
            <a:r>
              <a:rPr lang="en-US" dirty="0" smtClean="0"/>
              <a:t>Matthew and Luke are attributed to have utilized Mark.</a:t>
            </a:r>
            <a:endParaRPr lang="en-US" dirty="0"/>
          </a:p>
          <a:p>
            <a:pPr marL="628650" lvl="1" indent="-171450">
              <a:buFont typeface="Arial" panose="020B0604020202020204" pitchFamily="34" charset="0"/>
              <a:buChar char="•"/>
            </a:pPr>
            <a:r>
              <a:rPr lang="en-US" dirty="0" smtClean="0"/>
              <a:t>However, there are stories that appear in Matthew and Luke that do not appear in Mark</a:t>
            </a:r>
          </a:p>
          <a:p>
            <a:pPr marL="171450" indent="-171450">
              <a:buFont typeface="Arial" panose="020B0604020202020204" pitchFamily="34" charset="0"/>
              <a:buChar char="•"/>
            </a:pPr>
            <a:r>
              <a:rPr lang="en-US" dirty="0" smtClean="0"/>
              <a:t>Gospels was something proclaimed, heard and believed</a:t>
            </a:r>
          </a:p>
          <a:p>
            <a:pPr marL="628650" lvl="1" indent="-171450">
              <a:buFont typeface="Arial" panose="020B0604020202020204" pitchFamily="34" charset="0"/>
              <a:buChar char="•"/>
            </a:pPr>
            <a:r>
              <a:rPr lang="en-US" dirty="0" smtClean="0"/>
              <a:t>Weren’t considered Gospels until some time after 1</a:t>
            </a:r>
            <a:r>
              <a:rPr lang="en-US" baseline="30000" dirty="0" smtClean="0"/>
              <a:t>st</a:t>
            </a:r>
            <a:r>
              <a:rPr lang="en-US" dirty="0" smtClean="0"/>
              <a:t> or 2</a:t>
            </a:r>
            <a:r>
              <a:rPr lang="en-US" baseline="30000" dirty="0" smtClean="0"/>
              <a:t>nd</a:t>
            </a:r>
            <a:r>
              <a:rPr lang="en-US" dirty="0" smtClean="0"/>
              <a:t> century</a:t>
            </a:r>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This has invoked the possibility of a Q source. (German for </a:t>
            </a:r>
            <a:r>
              <a:rPr lang="en-US" dirty="0" err="1" smtClean="0"/>
              <a:t>quelle</a:t>
            </a:r>
            <a:r>
              <a:rPr lang="en-US" dirty="0" smtClean="0"/>
              <a:t> which means source)</a:t>
            </a:r>
          </a:p>
          <a:p>
            <a:pPr marL="628650" lvl="1" indent="-171450">
              <a:buFont typeface="Arial" panose="020B0604020202020204" pitchFamily="34" charset="0"/>
              <a:buChar char="•"/>
            </a:pPr>
            <a:r>
              <a:rPr lang="en-US" dirty="0" smtClean="0"/>
              <a:t>Q-Source is a hypothetical compilation of the sayings of Jesus. </a:t>
            </a:r>
          </a:p>
          <a:p>
            <a:pPr marL="1085850" lvl="2" indent="-171450">
              <a:buFont typeface="Arial" panose="020B0604020202020204" pitchFamily="34" charset="0"/>
              <a:buChar char="•"/>
            </a:pPr>
            <a:r>
              <a:rPr lang="en-US" dirty="0" smtClean="0"/>
              <a:t>Q-source proponents purport that the Gospels were not written until after 70AD, in which case, these Gospels would not have been written by the Apostle Matthew, John Mark, or Luke the doctor and therefore not eye witnesses. </a:t>
            </a:r>
          </a:p>
          <a:p>
            <a:pPr marL="628650" lvl="1" indent="-171450">
              <a:buFont typeface="Arial" panose="020B0604020202020204" pitchFamily="34" charset="0"/>
              <a:buChar char="•"/>
            </a:pPr>
            <a:r>
              <a:rPr lang="en-US" dirty="0" smtClean="0"/>
              <a:t>There is no verifiable evidence that the q-source ever existed but is a consideration amounts scholarly debate.</a:t>
            </a:r>
            <a:br>
              <a:rPr lang="en-US" dirty="0" smtClean="0"/>
            </a:br>
            <a:endParaRPr lang="en-US" dirty="0" smtClean="0"/>
          </a:p>
          <a:p>
            <a:pPr marL="171450" indent="-171450">
              <a:buFont typeface="Arial" panose="020B0604020202020204" pitchFamily="34" charset="0"/>
              <a:buChar char="•"/>
            </a:pPr>
            <a:r>
              <a:rPr lang="en-US" dirty="0" smtClean="0"/>
              <a:t>Its important to note, that the possibility of a Q-Source or not, does not impact the inspiration of the scriptures.  Whether any of the Gospel writers utilize the other Gospels or not, if they were in circulation, they were certainly aware of the other Gospel accounts. </a:t>
            </a: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23</a:t>
            </a:fld>
            <a:endParaRPr lang="en-US"/>
          </a:p>
        </p:txBody>
      </p:sp>
    </p:spTree>
    <p:extLst>
      <p:ext uri="{BB962C8B-B14F-4D97-AF65-F5344CB8AC3E}">
        <p14:creationId xmlns:p14="http://schemas.microsoft.com/office/powerpoint/2010/main" val="3754043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66507"/>
          </a:xfrm>
        </p:spPr>
        <p:txBody>
          <a:bodyPr/>
          <a:lstStyle/>
          <a:p>
            <a:pPr marL="171450" indent="-171450">
              <a:buFont typeface="Arial"/>
              <a:buChar char="•"/>
            </a:pPr>
            <a:r>
              <a:rPr lang="en-US" dirty="0" smtClean="0"/>
              <a:t>Acts</a:t>
            </a:r>
            <a:r>
              <a:rPr lang="en-US" baseline="0" dirty="0" smtClean="0"/>
              <a:t> reads the most like a history narrative, but the primary purpose of Acts is to cover the time period between Jesus’s resurrection to the death of Paul</a:t>
            </a:r>
          </a:p>
          <a:p>
            <a:pPr marL="171450" indent="-171450">
              <a:buFont typeface="Arial"/>
              <a:buChar char="•"/>
            </a:pPr>
            <a:r>
              <a:rPr lang="en-US" baseline="0" dirty="0" smtClean="0"/>
              <a:t>Cover’s Paul’s missionary </a:t>
            </a:r>
            <a:r>
              <a:rPr lang="en-US" baseline="0" dirty="0" err="1" smtClean="0"/>
              <a:t>journeies</a:t>
            </a: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24</a:t>
            </a:fld>
            <a:endParaRPr lang="en-US"/>
          </a:p>
        </p:txBody>
      </p:sp>
    </p:spTree>
    <p:extLst>
      <p:ext uri="{BB962C8B-B14F-4D97-AF65-F5344CB8AC3E}">
        <p14:creationId xmlns:p14="http://schemas.microsoft.com/office/powerpoint/2010/main" val="37540436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66507"/>
          </a:xfrm>
        </p:spPr>
        <p:txBody>
          <a:bodyPr/>
          <a:lstStyle/>
          <a:p>
            <a:pPr marL="171450" indent="-171450">
              <a:buFont typeface="Arial" panose="020B0604020202020204" pitchFamily="34" charset="0"/>
              <a:buChar char="•"/>
            </a:pPr>
            <a:r>
              <a:rPr lang="en-US" dirty="0" smtClean="0"/>
              <a:t>The</a:t>
            </a:r>
            <a:r>
              <a:rPr lang="en-US" baseline="0" dirty="0" smtClean="0"/>
              <a:t> Pauline epistles are a source of great debate, confusion, and mystery</a:t>
            </a:r>
          </a:p>
          <a:p>
            <a:pPr marL="171450" indent="-171450">
              <a:buFont typeface="Arial" panose="020B0604020202020204" pitchFamily="34" charset="0"/>
              <a:buChar char="•"/>
            </a:pPr>
            <a:r>
              <a:rPr lang="en-US" baseline="0" dirty="0" smtClean="0"/>
              <a:t>But the composition of Pauline epistles are </a:t>
            </a:r>
            <a:endParaRPr lang="en-US" dirty="0" smtClean="0"/>
          </a:p>
        </p:txBody>
      </p:sp>
      <p:sp>
        <p:nvSpPr>
          <p:cNvPr id="4" name="Slide Number Placeholder 3"/>
          <p:cNvSpPr>
            <a:spLocks noGrp="1"/>
          </p:cNvSpPr>
          <p:nvPr>
            <p:ph type="sldNum" sz="quarter" idx="10"/>
          </p:nvPr>
        </p:nvSpPr>
        <p:spPr/>
        <p:txBody>
          <a:bodyPr/>
          <a:lstStyle/>
          <a:p>
            <a:fld id="{5FC18581-6ACB-43A8-9CAA-39B810348136}" type="slidenum">
              <a:rPr lang="en-US" smtClean="0"/>
              <a:t>25</a:t>
            </a:fld>
            <a:endParaRPr lang="en-US"/>
          </a:p>
        </p:txBody>
      </p:sp>
    </p:spTree>
    <p:extLst>
      <p:ext uri="{BB962C8B-B14F-4D97-AF65-F5344CB8AC3E}">
        <p14:creationId xmlns:p14="http://schemas.microsoft.com/office/powerpoint/2010/main" val="37540436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Reasons for </a:t>
            </a:r>
            <a:r>
              <a:rPr lang="en-US" dirty="0" err="1" smtClean="0"/>
              <a:t>Deutero</a:t>
            </a:r>
            <a:r>
              <a:rPr lang="en-US" dirty="0" smtClean="0"/>
              <a:t>-Pauline</a:t>
            </a:r>
          </a:p>
          <a:p>
            <a:pPr marL="171450" indent="-171450">
              <a:buFont typeface="Arial"/>
              <a:buChar char="•"/>
            </a:pPr>
            <a:r>
              <a:rPr lang="en-US" dirty="0" smtClean="0"/>
              <a:t>Some</a:t>
            </a:r>
            <a:r>
              <a:rPr lang="en-US" baseline="0" dirty="0" smtClean="0"/>
              <a:t> of the main reasons for </a:t>
            </a:r>
            <a:r>
              <a:rPr lang="en-US" baseline="0" dirty="0" err="1" smtClean="0"/>
              <a:t>Deutero</a:t>
            </a:r>
            <a:r>
              <a:rPr lang="en-US" baseline="0" dirty="0" smtClean="0"/>
              <a:t>-Pauline is theological diversion from Paul’s previous letters</a:t>
            </a:r>
          </a:p>
          <a:p>
            <a:pPr marL="171450" indent="-171450">
              <a:buFont typeface="Arial"/>
              <a:buChar char="•"/>
            </a:pPr>
            <a:r>
              <a:rPr lang="en-US" baseline="0" dirty="0" smtClean="0"/>
              <a:t>Linguistic differences in Paul’s writings</a:t>
            </a:r>
          </a:p>
          <a:p>
            <a:pPr marL="171450" indent="-171450">
              <a:buFont typeface="Arial"/>
              <a:buChar char="•"/>
            </a:pPr>
            <a:r>
              <a:rPr lang="en-US" baseline="0" dirty="0" smtClean="0"/>
              <a:t>I must make a clear point of emphasis, that in the time Paul is writing, this is not considered </a:t>
            </a:r>
            <a:r>
              <a:rPr lang="en-US" baseline="0" dirty="0" err="1" smtClean="0"/>
              <a:t>plagarism</a:t>
            </a:r>
            <a:r>
              <a:rPr lang="mr-IN" baseline="0" dirty="0" smtClean="0"/>
              <a:t>…</a:t>
            </a:r>
            <a:r>
              <a:rPr lang="en-US" baseline="0" dirty="0" smtClean="0"/>
              <a:t> as a </a:t>
            </a:r>
            <a:r>
              <a:rPr lang="en-US" baseline="0" dirty="0" smtClean="0"/>
              <a:t>matter </a:t>
            </a:r>
            <a:r>
              <a:rPr lang="en-US" baseline="0" dirty="0" smtClean="0"/>
              <a:t>of FACT this is a common practice. </a:t>
            </a: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26</a:t>
            </a:fld>
            <a:endParaRPr lang="en-US"/>
          </a:p>
        </p:txBody>
      </p:sp>
    </p:spTree>
    <p:extLst>
      <p:ext uri="{BB962C8B-B14F-4D97-AF65-F5344CB8AC3E}">
        <p14:creationId xmlns:p14="http://schemas.microsoft.com/office/powerpoint/2010/main" val="26190887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NRSV</a:t>
            </a:r>
            <a:r>
              <a:rPr lang="en-US" baseline="0" dirty="0" smtClean="0"/>
              <a:t> </a:t>
            </a:r>
            <a:r>
              <a:rPr lang="mr-IN" baseline="0" dirty="0" smtClean="0"/>
              <a:t>–</a:t>
            </a:r>
            <a:r>
              <a:rPr lang="en-US" baseline="0" dirty="0" smtClean="0"/>
              <a:t> writer of this letter</a:t>
            </a:r>
          </a:p>
          <a:p>
            <a:r>
              <a:rPr lang="en-US" baseline="0" dirty="0" smtClean="0"/>
              <a:t>NIV </a:t>
            </a:r>
            <a:r>
              <a:rPr lang="mr-IN" baseline="0" dirty="0" smtClean="0"/>
              <a:t>–</a:t>
            </a:r>
            <a:r>
              <a:rPr lang="en-US" baseline="0" dirty="0" smtClean="0"/>
              <a:t> who wrote down this epistle</a:t>
            </a:r>
          </a:p>
          <a:p>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27</a:t>
            </a:fld>
            <a:endParaRPr lang="en-US"/>
          </a:p>
        </p:txBody>
      </p:sp>
    </p:spTree>
    <p:extLst>
      <p:ext uri="{BB962C8B-B14F-4D97-AF65-F5344CB8AC3E}">
        <p14:creationId xmlns:p14="http://schemas.microsoft.com/office/powerpoint/2010/main" val="26190887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C18581-6ACB-43A8-9CAA-39B810348136}" type="slidenum">
              <a:rPr lang="en-US" smtClean="0"/>
              <a:t>28</a:t>
            </a:fld>
            <a:endParaRPr lang="en-US"/>
          </a:p>
        </p:txBody>
      </p:sp>
    </p:spTree>
    <p:extLst>
      <p:ext uri="{BB962C8B-B14F-4D97-AF65-F5344CB8AC3E}">
        <p14:creationId xmlns:p14="http://schemas.microsoft.com/office/powerpoint/2010/main" val="42298045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mentioned that Paul is the author of 13 books, but scholars debate on the </a:t>
            </a: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29</a:t>
            </a:fld>
            <a:endParaRPr lang="en-US"/>
          </a:p>
        </p:txBody>
      </p:sp>
    </p:spTree>
    <p:extLst>
      <p:ext uri="{BB962C8B-B14F-4D97-AF65-F5344CB8AC3E}">
        <p14:creationId xmlns:p14="http://schemas.microsoft.com/office/powerpoint/2010/main" val="326300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C18581-6ACB-43A8-9CAA-39B810348136}" type="slidenum">
              <a:rPr lang="en-US" smtClean="0"/>
              <a:t>3</a:t>
            </a:fld>
            <a:endParaRPr lang="en-US"/>
          </a:p>
        </p:txBody>
      </p:sp>
    </p:spTree>
    <p:extLst>
      <p:ext uri="{BB962C8B-B14F-4D97-AF65-F5344CB8AC3E}">
        <p14:creationId xmlns:p14="http://schemas.microsoft.com/office/powerpoint/2010/main" val="42298045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66507"/>
          </a:xfrm>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31</a:t>
            </a:fld>
            <a:endParaRPr lang="en-US"/>
          </a:p>
        </p:txBody>
      </p:sp>
    </p:spTree>
    <p:extLst>
      <p:ext uri="{BB962C8B-B14F-4D97-AF65-F5344CB8AC3E}">
        <p14:creationId xmlns:p14="http://schemas.microsoft.com/office/powerpoint/2010/main" val="37540436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66507"/>
          </a:xfrm>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32</a:t>
            </a:fld>
            <a:endParaRPr lang="en-US"/>
          </a:p>
        </p:txBody>
      </p:sp>
    </p:spTree>
    <p:extLst>
      <p:ext uri="{BB962C8B-B14F-4D97-AF65-F5344CB8AC3E}">
        <p14:creationId xmlns:p14="http://schemas.microsoft.com/office/powerpoint/2010/main" val="3754043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C18581-6ACB-43A8-9CAA-39B810348136}" type="slidenum">
              <a:rPr lang="en-US" smtClean="0"/>
              <a:t>4</a:t>
            </a:fld>
            <a:endParaRPr lang="en-US"/>
          </a:p>
        </p:txBody>
      </p:sp>
    </p:spTree>
    <p:extLst>
      <p:ext uri="{BB962C8B-B14F-4D97-AF65-F5344CB8AC3E}">
        <p14:creationId xmlns:p14="http://schemas.microsoft.com/office/powerpoint/2010/main" val="4229804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word Testament</a:t>
            </a:r>
            <a:r>
              <a:rPr lang="en-US" baseline="0" dirty="0" smtClean="0"/>
              <a:t> is another word for Covenant</a:t>
            </a:r>
            <a:endParaRPr lang="en-US" dirty="0" smtClean="0"/>
          </a:p>
          <a:p>
            <a:pPr marL="171450" lvl="0" indent="-171450">
              <a:buFont typeface="Arial"/>
              <a:buChar char="•"/>
            </a:pPr>
            <a:r>
              <a:rPr lang="en-US" baseline="0" dirty="0" smtClean="0"/>
              <a:t>Before we can dive into the New Testament, </a:t>
            </a:r>
            <a:r>
              <a:rPr lang="en-US" baseline="0" dirty="0" smtClean="0"/>
              <a:t>its imperative to look into the “Old” to determine, why there is even a need for a new?</a:t>
            </a:r>
            <a:endParaRPr lang="en-US" dirty="0" smtClean="0"/>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5FC18581-6ACB-43A8-9CAA-39B810348136}" type="slidenum">
              <a:rPr lang="en-US" smtClean="0"/>
              <a:t>5</a:t>
            </a:fld>
            <a:endParaRPr lang="en-US"/>
          </a:p>
        </p:txBody>
      </p:sp>
    </p:spTree>
    <p:extLst>
      <p:ext uri="{BB962C8B-B14F-4D97-AF65-F5344CB8AC3E}">
        <p14:creationId xmlns:p14="http://schemas.microsoft.com/office/powerpoint/2010/main" val="805477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dirty="0" smtClean="0"/>
              <a:t>The word Covenant</a:t>
            </a:r>
            <a:r>
              <a:rPr lang="en-US" sz="1200" baseline="0" dirty="0" smtClean="0"/>
              <a:t> in the Greek is rendered as </a:t>
            </a:r>
            <a:r>
              <a:rPr lang="en-US" sz="1200" baseline="0" dirty="0" err="1" smtClean="0"/>
              <a:t>diapheki</a:t>
            </a:r>
            <a:r>
              <a:rPr lang="en-US" sz="1200" baseline="0" dirty="0" smtClean="0"/>
              <a:t>, which is commonly translated as Testament. </a:t>
            </a:r>
          </a:p>
          <a:p>
            <a:pPr marL="628650" marR="0" lvl="1"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A covenant is a relationship that based upon mutual commitments typically involving promises , obligations, etc. Biblically speaking, the words covenant and testament can be used interchangeably, although, you’ll typically see the phrase covenant used as it relates to the the people of Israel and God. </a:t>
            </a:r>
          </a:p>
          <a:p>
            <a:pPr marL="628650" marR="0" lvl="1"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For example, (Abrahamic covenant, Davidic Covenant, Mosaic Covenant)</a:t>
            </a:r>
            <a:br>
              <a:rPr lang="en-US" sz="1200" baseline="0" dirty="0" smtClean="0"/>
            </a:br>
            <a:endParaRPr lang="en-US" sz="1200" dirty="0" smtClean="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dirty="0" smtClean="0"/>
              <a:t>One of the most foundational promises that God provides the people of Israel, is</a:t>
            </a:r>
            <a:r>
              <a:rPr lang="en-US" sz="1200" baseline="0" dirty="0" smtClean="0"/>
              <a:t> that God will ultimately deal with the problem of sin, by the implementation of a new Covenant. Whereas, God dealt with the problem of sin through the Law’s requirement of daily sacrifices, God’s new covenant will be established through the sacrificial death of Jesus Christ. </a:t>
            </a:r>
            <a:br>
              <a:rPr lang="en-US" sz="1200" baseline="0" dirty="0" smtClean="0"/>
            </a:br>
            <a:endParaRPr lang="en-US" sz="1200" baseline="0" dirty="0" smtClean="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Some of you, have probably heard, the New Testament being considered as a Love Story, and when you look at God’s word’s in Jeremiah and </a:t>
            </a:r>
            <a:r>
              <a:rPr lang="en-US" sz="1200" baseline="0" dirty="0" err="1" smtClean="0"/>
              <a:t>Ezekial</a:t>
            </a:r>
            <a:r>
              <a:rPr lang="en-US" sz="1200" baseline="0" dirty="0" smtClean="0"/>
              <a:t>, we can understand why. God’s basis, for the implementation of a New Covenant, is on one area. The heart!</a:t>
            </a:r>
          </a:p>
          <a:p>
            <a:pPr marL="628650" marR="0" lvl="1"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Even Moses, in Deuteronomy 29:4-6 says </a:t>
            </a:r>
          </a:p>
          <a:p>
            <a:pPr marL="1085850" marR="0" lvl="2"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“God will give you a heart to understand” (v.4)</a:t>
            </a:r>
          </a:p>
          <a:p>
            <a:pPr marL="1085850" marR="0" lvl="2"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The Lord God will circumcise your hearts so that you may love him (.6)</a:t>
            </a:r>
          </a:p>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sz="1200" baseline="0" dirty="0" smtClean="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200" baseline="0" dirty="0" smtClean="0"/>
              <a:t>God promises the people of Israel a new covenant that is not built on law, this law is going to be written on their hearts</a:t>
            </a:r>
            <a:r>
              <a:rPr lang="mr-IN" sz="1200" baseline="0" dirty="0" smtClean="0"/>
              <a:t>…</a:t>
            </a:r>
            <a:r>
              <a:rPr lang="en-US" sz="1200" baseline="0" dirty="0" smtClean="0"/>
              <a:t/>
            </a:r>
            <a:br>
              <a:rPr lang="en-US" sz="1200" baseline="0" dirty="0" smtClean="0"/>
            </a:br>
            <a:endParaRPr lang="en-US" sz="1200" baseline="0" dirty="0" smtClean="0"/>
          </a:p>
        </p:txBody>
      </p:sp>
      <p:sp>
        <p:nvSpPr>
          <p:cNvPr id="4" name="Slide Number Placeholder 3"/>
          <p:cNvSpPr>
            <a:spLocks noGrp="1"/>
          </p:cNvSpPr>
          <p:nvPr>
            <p:ph type="sldNum" sz="quarter" idx="10"/>
          </p:nvPr>
        </p:nvSpPr>
        <p:spPr/>
        <p:txBody>
          <a:bodyPr/>
          <a:lstStyle/>
          <a:p>
            <a:fld id="{5FC18581-6ACB-43A8-9CAA-39B810348136}" type="slidenum">
              <a:rPr lang="en-US" smtClean="0"/>
              <a:t>6</a:t>
            </a:fld>
            <a:endParaRPr lang="en-US"/>
          </a:p>
        </p:txBody>
      </p:sp>
    </p:spTree>
    <p:extLst>
      <p:ext uri="{BB962C8B-B14F-4D97-AF65-F5344CB8AC3E}">
        <p14:creationId xmlns:p14="http://schemas.microsoft.com/office/powerpoint/2010/main" val="3631217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The problem with these ways of reading the new testament isn’t that there aren’t validity in these types of reading, it is the over-utilization of them, that cause a </a:t>
            </a:r>
            <a:r>
              <a:rPr lang="en-US" baseline="0" dirty="0" err="1" smtClean="0"/>
              <a:t>misappreication</a:t>
            </a:r>
            <a:r>
              <a:rPr lang="en-US" baseline="0" dirty="0" smtClean="0"/>
              <a:t> of the Old Testament, and view the people of the OLD Testament, as ponds and pieces of God’s chess board.  </a:t>
            </a:r>
            <a:endParaRPr lang="en-US" baseline="0" dirty="0" smtClean="0"/>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Which is why, the very first books that are in your new testament are the Gospels</a:t>
            </a:r>
            <a:r>
              <a:rPr lang="mr-IN" baseline="0" dirty="0" smtClean="0"/>
              <a:t>…</a:t>
            </a:r>
            <a:endParaRPr lang="en-US" baseline="0" dirty="0" smtClean="0"/>
          </a:p>
          <a:p>
            <a:pPr marL="171450" lvl="0" indent="-171450">
              <a:buFont typeface="Arial" panose="020B0604020202020204" pitchFamily="34" charset="0"/>
              <a:buChar char="•"/>
            </a:pPr>
            <a:r>
              <a:rPr lang="en-US" baseline="0" dirty="0" smtClean="0"/>
              <a:t>Your Bible is not in </a:t>
            </a:r>
            <a:r>
              <a:rPr lang="en-US" baseline="0" dirty="0" err="1" smtClean="0"/>
              <a:t>chronoclocial</a:t>
            </a:r>
            <a:r>
              <a:rPr lang="en-US" baseline="0" dirty="0" smtClean="0"/>
              <a:t> order!</a:t>
            </a:r>
          </a:p>
          <a:p>
            <a:pPr marL="171450" lvl="0" indent="-171450">
              <a:buFont typeface="Arial" panose="020B0604020202020204" pitchFamily="34" charset="0"/>
              <a:buChar char="•"/>
            </a:pPr>
            <a:r>
              <a:rPr lang="en-US" baseline="0" dirty="0" smtClean="0"/>
              <a:t>Your New Testament is </a:t>
            </a:r>
            <a:endParaRPr lang="en-US" dirty="0" smtClean="0"/>
          </a:p>
          <a:p>
            <a:pPr marL="171450" indent="-171450">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5FC18581-6ACB-43A8-9CAA-39B810348136}" type="slidenum">
              <a:rPr lang="en-US" smtClean="0"/>
              <a:t>7</a:t>
            </a:fld>
            <a:endParaRPr lang="en-US"/>
          </a:p>
        </p:txBody>
      </p:sp>
    </p:spTree>
    <p:extLst>
      <p:ext uri="{BB962C8B-B14F-4D97-AF65-F5344CB8AC3E}">
        <p14:creationId xmlns:p14="http://schemas.microsoft.com/office/powerpoint/2010/main" val="3631217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a:buChar char="•"/>
            </a:pPr>
            <a:r>
              <a:rPr lang="en-US" baseline="0" dirty="0" smtClean="0"/>
              <a:t>Also called Replacement </a:t>
            </a:r>
            <a:r>
              <a:rPr lang="en-US" baseline="0" dirty="0" smtClean="0"/>
              <a:t>Theology, for Fulfillment Theology. </a:t>
            </a:r>
          </a:p>
          <a:p>
            <a:pPr marL="628650" lvl="1" indent="-171450">
              <a:buFont typeface="Arial"/>
              <a:buChar char="•"/>
            </a:pPr>
            <a:r>
              <a:rPr lang="en-US" baseline="0" dirty="0" smtClean="0"/>
              <a:t>Holds that the Christian Church has succeeded the Jews as God’s Chosen’s People </a:t>
            </a:r>
          </a:p>
          <a:p>
            <a:pPr marL="628650" lvl="1" indent="-171450">
              <a:buFont typeface="Arial"/>
              <a:buChar char="•"/>
            </a:pPr>
            <a:r>
              <a:rPr lang="en-US" baseline="0" dirty="0" smtClean="0"/>
              <a:t>Many Christians hold a sort of super-secessionism without realization.</a:t>
            </a:r>
          </a:p>
          <a:p>
            <a:pPr marL="628650" lvl="1" indent="-171450">
              <a:buFont typeface="Arial"/>
              <a:buChar char="•"/>
            </a:pPr>
            <a:r>
              <a:rPr lang="en-US" baseline="0" dirty="0" smtClean="0"/>
              <a:t>It</a:t>
            </a:r>
            <a:r>
              <a:rPr lang="mr-IN" baseline="0" dirty="0" smtClean="0"/>
              <a:t>’</a:t>
            </a:r>
            <a:r>
              <a:rPr lang="en-US" baseline="0" dirty="0" smtClean="0"/>
              <a:t>s the bases for why, we can’t seem to get along with other faith traditions, because we are so Christ centric, that we aren’t </a:t>
            </a:r>
            <a:endParaRPr lang="en-US" baseline="0" dirty="0" smtClean="0"/>
          </a:p>
          <a:p>
            <a:pPr marL="457200" lvl="1" indent="0">
              <a:buFont typeface="Arial"/>
              <a:buNone/>
            </a:pPr>
            <a:endParaRPr lang="en-US" baseline="0" dirty="0" smtClean="0"/>
          </a:p>
          <a:p>
            <a:pPr marL="171450" lvl="0" indent="-171450">
              <a:buFont typeface="Arial"/>
              <a:buChar char="•"/>
            </a:pPr>
            <a:r>
              <a:rPr lang="en-US" baseline="0" dirty="0" smtClean="0"/>
              <a:t>Many individuals who hold this view point, stand on the verses of Hebrews 8:13” Old Covenant is old and obsolete and Jesus is the mediator of a better covenant”</a:t>
            </a:r>
          </a:p>
          <a:p>
            <a:pPr marL="628650" lvl="1" indent="-171450">
              <a:buFont typeface="Arial"/>
              <a:buChar char="•"/>
            </a:pPr>
            <a:r>
              <a:rPr lang="en-US" baseline="0" dirty="0" smtClean="0"/>
              <a:t>And yet there are other passages such as Matthew 5:17-18 (I have not come to abolish the law but to </a:t>
            </a:r>
            <a:r>
              <a:rPr lang="en-US" baseline="0" dirty="0" err="1" smtClean="0"/>
              <a:t>fufill</a:t>
            </a:r>
            <a:r>
              <a:rPr lang="en-US" baseline="0" dirty="0" smtClean="0"/>
              <a:t>)</a:t>
            </a:r>
          </a:p>
          <a:p>
            <a:pPr marL="628650" lvl="1" indent="-171450">
              <a:buFont typeface="Arial"/>
              <a:buChar char="•"/>
            </a:pPr>
            <a:r>
              <a:rPr lang="en-US" baseline="0" dirty="0" smtClean="0"/>
              <a:t>Romans 9 (The gifts of God are irrevocable. God has hardened the hearts of Israel in order that we might be grafted into the promise)</a:t>
            </a:r>
            <a:endParaRPr lang="en-US" dirty="0" smtClean="0"/>
          </a:p>
          <a:p>
            <a:pPr marL="628650" lvl="1" indent="-171450">
              <a:buFont typeface="Arial"/>
              <a:buChar char="•"/>
            </a:pPr>
            <a:endParaRPr lang="en-US" dirty="0" smtClean="0"/>
          </a:p>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5FC18581-6ACB-43A8-9CAA-39B810348136}" type="slidenum">
              <a:rPr lang="en-US" smtClean="0"/>
              <a:t>8</a:t>
            </a:fld>
            <a:endParaRPr lang="en-US"/>
          </a:p>
        </p:txBody>
      </p:sp>
    </p:spTree>
    <p:extLst>
      <p:ext uri="{BB962C8B-B14F-4D97-AF65-F5344CB8AC3E}">
        <p14:creationId xmlns:p14="http://schemas.microsoft.com/office/powerpoint/2010/main" val="805477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Typology is</a:t>
            </a:r>
            <a:r>
              <a:rPr lang="en-US" baseline="0" dirty="0" smtClean="0"/>
              <a:t> the over spiritualization of Old Testament persons and/or events, viewing them only in light of their manifestation in the new testament</a:t>
            </a:r>
          </a:p>
          <a:p>
            <a:pPr marL="171450" indent="-171450">
              <a:buFont typeface="Arial" panose="020B0604020202020204" pitchFamily="34" charset="0"/>
              <a:buChar char="•"/>
            </a:pPr>
            <a:r>
              <a:rPr lang="en-US" baseline="0" dirty="0" smtClean="0"/>
              <a:t>In laments terms, typology is a special kind of symbolism, some call it prophetic symbolism, which types are behave in a way that corresponds to Jesus’s character or actions in the New Testament</a:t>
            </a:r>
            <a:br>
              <a:rPr lang="en-US" baseline="0" dirty="0" smtClean="0"/>
            </a:br>
            <a:endParaRPr lang="en-US" baseline="0" dirty="0" smtClean="0"/>
          </a:p>
          <a:p>
            <a:pPr marL="171450" lvl="0" indent="-171450">
              <a:buFont typeface="Arial"/>
              <a:buChar char="•"/>
            </a:pPr>
            <a:r>
              <a:rPr lang="en-US" baseline="0" dirty="0" smtClean="0"/>
              <a:t>Examples of Typology</a:t>
            </a:r>
          </a:p>
          <a:p>
            <a:pPr marL="628650" lvl="1" indent="-171450">
              <a:buFont typeface="Arial"/>
              <a:buChar char="•"/>
            </a:pPr>
            <a:r>
              <a:rPr lang="en-US" sz="1200" dirty="0" smtClean="0"/>
              <a:t>Noah’s flood is used as a type of baptism</a:t>
            </a:r>
            <a:r>
              <a:rPr lang="en-US" sz="1200" baseline="0" dirty="0" smtClean="0"/>
              <a:t> in (1 Peter 3:20-21)</a:t>
            </a:r>
          </a:p>
          <a:p>
            <a:pPr marL="628650" lvl="1" indent="-171450">
              <a:buFont typeface="Arial"/>
              <a:buChar char="•"/>
            </a:pPr>
            <a:r>
              <a:rPr lang="en-US" sz="1200" baseline="0" dirty="0" smtClean="0"/>
              <a:t>The tabernacle is identified as a type in (Hebrews 9:8-9)</a:t>
            </a:r>
          </a:p>
          <a:p>
            <a:pPr marL="628650" lvl="1" indent="-171450">
              <a:buFont typeface="Arial"/>
              <a:buChar char="•"/>
            </a:pPr>
            <a:r>
              <a:rPr lang="en-US" sz="1200" baseline="0" dirty="0" smtClean="0"/>
              <a:t>The high priest entrance into the holiest place (Hebrews 10:19-20)</a:t>
            </a:r>
          </a:p>
          <a:p>
            <a:pPr marL="628650" lvl="1" indent="-171450">
              <a:buFont typeface="Arial"/>
              <a:buChar char="•"/>
            </a:pPr>
            <a:r>
              <a:rPr lang="en-US" sz="1200" dirty="0" smtClean="0"/>
              <a:t>The </a:t>
            </a:r>
            <a:r>
              <a:rPr lang="en-US" sz="1200" dirty="0" err="1" smtClean="0"/>
              <a:t>passover</a:t>
            </a:r>
            <a:r>
              <a:rPr lang="en-US" sz="1200" dirty="0" smtClean="0"/>
              <a:t> is </a:t>
            </a:r>
            <a:r>
              <a:rPr lang="en-US" sz="1200" dirty="0" err="1" smtClean="0"/>
              <a:t>depiected</a:t>
            </a:r>
            <a:r>
              <a:rPr lang="en-US" sz="1200" baseline="0" dirty="0" smtClean="0"/>
              <a:t> as a type in (1 Cor. 5:7)</a:t>
            </a:r>
          </a:p>
          <a:p>
            <a:pPr marL="0" lvl="0" indent="0">
              <a:buFont typeface="Arial"/>
              <a:buNone/>
            </a:pPr>
            <a:endParaRPr lang="en-US" sz="1200" baseline="0" dirty="0" smtClean="0"/>
          </a:p>
          <a:p>
            <a:pPr marL="171450" indent="-171450">
              <a:buFont typeface="Arial" panose="020B0604020202020204" pitchFamily="34" charset="0"/>
              <a:buChar char="•"/>
            </a:pPr>
            <a:r>
              <a:rPr lang="en-US" baseline="0" dirty="0" smtClean="0"/>
              <a:t>When typology is done correctly, it is BEAUTIFUL! </a:t>
            </a:r>
          </a:p>
          <a:p>
            <a:pPr marL="628650" lvl="1" indent="-171450">
              <a:buFont typeface="Arial" panose="020B0604020202020204" pitchFamily="34" charset="0"/>
              <a:buChar char="•"/>
            </a:pPr>
            <a:r>
              <a:rPr lang="en-US" baseline="0" dirty="0" smtClean="0"/>
              <a:t>I must admit, I am a sucker for a typological reading of Moses as a type of Christ that leads the people out of Egypt, as Jesus leads the people out of the slavery of sin. </a:t>
            </a:r>
            <a:br>
              <a:rPr lang="en-US" baseline="0" dirty="0" smtClean="0"/>
            </a:br>
            <a:endParaRPr lang="en-US" baseline="0" dirty="0" smtClean="0"/>
          </a:p>
          <a:p>
            <a:pPr marL="171450" lvl="0" indent="-171450">
              <a:buFont typeface="Arial"/>
              <a:buChar char="•"/>
            </a:pPr>
            <a:r>
              <a:rPr lang="en-US" sz="1200" baseline="0" dirty="0" smtClean="0"/>
              <a:t>There is a difference between Typology and </a:t>
            </a:r>
            <a:r>
              <a:rPr lang="en-US" sz="1200" baseline="0" dirty="0" err="1" smtClean="0"/>
              <a:t>Illustratration</a:t>
            </a:r>
            <a:endParaRPr lang="en-US" sz="1200" baseline="0" dirty="0" smtClean="0"/>
          </a:p>
          <a:p>
            <a:pPr marL="628650" lvl="1" indent="-171450">
              <a:buFont typeface="Arial"/>
              <a:buChar char="•"/>
            </a:pPr>
            <a:r>
              <a:rPr lang="en-US" sz="1200" baseline="0" dirty="0" smtClean="0"/>
              <a:t>Typology is determined by </a:t>
            </a:r>
            <a:r>
              <a:rPr lang="en-US" sz="1200" baseline="0" dirty="0" err="1" smtClean="0"/>
              <a:t>Scriptur</a:t>
            </a:r>
            <a:r>
              <a:rPr lang="en-US" sz="1200" baseline="0" dirty="0" smtClean="0"/>
              <a:t>, Illustrations are determined by analogies. </a:t>
            </a:r>
          </a:p>
          <a:p>
            <a:pPr marL="1085850" lvl="2" indent="-171450">
              <a:buFont typeface="Arial"/>
              <a:buChar char="•"/>
            </a:pPr>
            <a:r>
              <a:rPr lang="en-US" sz="1200" baseline="0" dirty="0" smtClean="0"/>
              <a:t>For example Joseph and Jesus (humiliation and subsequent glorification of Joseph seem to correspond to Jesus, but the New Testament nowhere makes that connection, although a great illustration, its not a typology. </a:t>
            </a:r>
          </a:p>
          <a:p>
            <a:pPr marL="1085850" lvl="2" indent="-171450">
              <a:buFont typeface="Arial"/>
              <a:buChar char="•"/>
            </a:pPr>
            <a:r>
              <a:rPr lang="en-US" sz="1200" baseline="0" dirty="0" smtClean="0"/>
              <a:t>The importance of this, is when typology is done poorly, it gets dangerous. </a:t>
            </a:r>
          </a:p>
          <a:p>
            <a:pPr marL="0" lvl="0" indent="0">
              <a:buFont typeface="Arial"/>
              <a:buNone/>
            </a:pPr>
            <a:endParaRPr lang="en-US" baseline="0" dirty="0" smtClean="0"/>
          </a:p>
          <a:p>
            <a:pPr marL="171450" indent="-171450">
              <a:buFont typeface="Arial" panose="020B0604020202020204" pitchFamily="34" charset="0"/>
              <a:buChar char="•"/>
            </a:pPr>
            <a:r>
              <a:rPr lang="en-US" baseline="0" dirty="0" smtClean="0"/>
              <a:t>I want to be clear that finding Jesus in the Old Testament is not the ONLY REASON FOR US TO FIND THE OLD TESTAMENT SUCCESSFUL</a:t>
            </a:r>
            <a:r>
              <a:rPr lang="mr-IN" baseline="0" dirty="0" smtClean="0"/>
              <a:t>…</a:t>
            </a:r>
            <a:r>
              <a:rPr lang="en-US" baseline="0" dirty="0" smtClean="0"/>
              <a:t> You cannot fully understand the New Testament, without understanding the Old Testament</a:t>
            </a:r>
            <a:r>
              <a:rPr lang="mr-IN" baseline="0" dirty="0" smtClean="0"/>
              <a:t>…</a:t>
            </a:r>
            <a:r>
              <a:rPr lang="en-US" baseline="0" dirty="0" smtClean="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p:txBody>
      </p:sp>
      <p:sp>
        <p:nvSpPr>
          <p:cNvPr id="4" name="Slide Number Placeholder 3"/>
          <p:cNvSpPr>
            <a:spLocks noGrp="1"/>
          </p:cNvSpPr>
          <p:nvPr>
            <p:ph type="sldNum" sz="quarter" idx="10"/>
          </p:nvPr>
        </p:nvSpPr>
        <p:spPr/>
        <p:txBody>
          <a:bodyPr/>
          <a:lstStyle/>
          <a:p>
            <a:fld id="{5FC18581-6ACB-43A8-9CAA-39B810348136}" type="slidenum">
              <a:rPr lang="en-US" smtClean="0"/>
              <a:t>9</a:t>
            </a:fld>
            <a:endParaRPr lang="en-US"/>
          </a:p>
        </p:txBody>
      </p:sp>
    </p:spTree>
    <p:extLst>
      <p:ext uri="{BB962C8B-B14F-4D97-AF65-F5344CB8AC3E}">
        <p14:creationId xmlns:p14="http://schemas.microsoft.com/office/powerpoint/2010/main" val="80547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4/1/19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6479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4/1/19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383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6776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4/1/19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7967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4/1/19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3690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4/1/19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59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4/1/19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972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4/1/19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627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4/1/19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6789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4/1/19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048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4/1/19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079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4/1/19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9988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4/1/19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170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4/1/19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37453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4/1/19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1268597"/>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gGrid">
          <a:fgClr>
            <a:schemeClr val="bg2"/>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66081D-517B-5D43-A7B4-E67DDEDC0B31}"/>
              </a:ext>
            </a:extLst>
          </p:cNvPr>
          <p:cNvSpPr>
            <a:spLocks noGrp="1"/>
          </p:cNvSpPr>
          <p:nvPr>
            <p:ph type="ctrTitle"/>
          </p:nvPr>
        </p:nvSpPr>
        <p:spPr>
          <a:xfrm>
            <a:off x="810001" y="3886179"/>
            <a:ext cx="10572000" cy="694862"/>
          </a:xfrm>
        </p:spPr>
        <p:txBody>
          <a:bodyPr>
            <a:noAutofit/>
          </a:bodyPr>
          <a:lstStyle/>
          <a:p>
            <a:pPr>
              <a:lnSpc>
                <a:spcPct val="90000"/>
              </a:lnSpc>
            </a:pPr>
            <a:r>
              <a:rPr lang="en-US" sz="9600" dirty="0" smtClean="0"/>
              <a:t>New </a:t>
            </a:r>
            <a:r>
              <a:rPr lang="en-US" sz="9600" dirty="0" smtClean="0"/>
              <a:t>Testament: Composition</a:t>
            </a:r>
            <a:endParaRPr lang="en-US" sz="9600" dirty="0"/>
          </a:p>
        </p:txBody>
      </p:sp>
      <p:sp>
        <p:nvSpPr>
          <p:cNvPr id="4" name="Subtitle 3">
            <a:extLst>
              <a:ext uri="{FF2B5EF4-FFF2-40B4-BE49-F238E27FC236}">
                <a16:creationId xmlns="" xmlns:a16="http://schemas.microsoft.com/office/drawing/2014/main" id="{9CA982C5-8822-5F41-B151-CBFC3278D992}"/>
              </a:ext>
            </a:extLst>
          </p:cNvPr>
          <p:cNvSpPr>
            <a:spLocks noGrp="1"/>
          </p:cNvSpPr>
          <p:nvPr>
            <p:ph type="subTitle" idx="1"/>
          </p:nvPr>
        </p:nvSpPr>
        <p:spPr>
          <a:xfrm>
            <a:off x="810001" y="5594110"/>
            <a:ext cx="10572000" cy="959090"/>
          </a:xfrm>
        </p:spPr>
        <p:txBody>
          <a:bodyPr>
            <a:normAutofit/>
          </a:bodyPr>
          <a:lstStyle/>
          <a:p>
            <a:r>
              <a:rPr lang="en-US" dirty="0" smtClean="0"/>
              <a:t>ASBC Bible Study</a:t>
            </a:r>
          </a:p>
          <a:p>
            <a:r>
              <a:rPr lang="en-US" dirty="0" smtClean="0"/>
              <a:t>Taught By: Rev. Marc Lavarin </a:t>
            </a:r>
            <a:endParaRPr lang="en-US" dirty="0"/>
          </a:p>
        </p:txBody>
      </p:sp>
    </p:spTree>
    <p:extLst>
      <p:ext uri="{BB962C8B-B14F-4D97-AF65-F5344CB8AC3E}">
        <p14:creationId xmlns:p14="http://schemas.microsoft.com/office/powerpoint/2010/main" val="19840227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49" y="525510"/>
            <a:ext cx="11399195" cy="970450"/>
          </a:xfrm>
        </p:spPr>
        <p:txBody>
          <a:bodyPr/>
          <a:lstStyle/>
          <a:p>
            <a:pPr algn="ctr"/>
            <a:r>
              <a:rPr lang="en-US" sz="8800" dirty="0" smtClean="0"/>
              <a:t>Covenantal Reading</a:t>
            </a:r>
            <a:endParaRPr lang="en-US" sz="8800" dirty="0"/>
          </a:p>
        </p:txBody>
      </p:sp>
      <p:sp>
        <p:nvSpPr>
          <p:cNvPr id="3" name="Title 1"/>
          <p:cNvSpPr txBox="1">
            <a:spLocks/>
          </p:cNvSpPr>
          <p:nvPr/>
        </p:nvSpPr>
        <p:spPr>
          <a:xfrm>
            <a:off x="1767430" y="5293056"/>
            <a:ext cx="9347746"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5400" dirty="0"/>
          </a:p>
        </p:txBody>
      </p:sp>
      <p:sp>
        <p:nvSpPr>
          <p:cNvPr id="4" name="Title 1"/>
          <p:cNvSpPr txBox="1">
            <a:spLocks/>
          </p:cNvSpPr>
          <p:nvPr/>
        </p:nvSpPr>
        <p:spPr>
          <a:xfrm>
            <a:off x="810000" y="5284992"/>
            <a:ext cx="10571998" cy="1420426"/>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smtClean="0"/>
              <a:t>Denies that God has abandoned his promises to Israel, but see the fulfillment of the promises to Israel in the person and the work of Jesus who establishes the church in organic continuity with Israel</a:t>
            </a:r>
            <a:r>
              <a:rPr lang="en-US" sz="4400" dirty="0" smtClean="0"/>
              <a:t>, not as a separate replacement.</a:t>
            </a:r>
            <a:endParaRPr lang="en-US" sz="4400" dirty="0" smtClean="0"/>
          </a:p>
        </p:txBody>
      </p:sp>
    </p:spTree>
    <p:extLst>
      <p:ext uri="{BB962C8B-B14F-4D97-AF65-F5344CB8AC3E}">
        <p14:creationId xmlns:p14="http://schemas.microsoft.com/office/powerpoint/2010/main" val="10595935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554996" y="1656603"/>
            <a:ext cx="4871536" cy="1329029"/>
          </a:xfrm>
        </p:spPr>
        <p:txBody>
          <a:bodyPr anchor="t">
            <a:normAutofit/>
          </a:bodyPr>
          <a:lstStyle/>
          <a:p>
            <a:pPr algn="ctr"/>
            <a:r>
              <a:rPr lang="en-US" sz="6600" dirty="0" smtClean="0"/>
              <a:t>Purpose</a:t>
            </a:r>
            <a:endParaRPr lang="en-US" sz="6600" dirty="0"/>
          </a:p>
        </p:txBody>
      </p:sp>
      <p:sp>
        <p:nvSpPr>
          <p:cNvPr id="3" name="Content Placeholder 2"/>
          <p:cNvSpPr>
            <a:spLocks noGrp="1"/>
          </p:cNvSpPr>
          <p:nvPr>
            <p:ph idx="1"/>
          </p:nvPr>
        </p:nvSpPr>
        <p:spPr>
          <a:xfrm>
            <a:off x="0" y="0"/>
            <a:ext cx="7554995" cy="6858000"/>
          </a:xfrm>
        </p:spPr>
        <p:txBody>
          <a:bodyPr>
            <a:normAutofit/>
          </a:bodyPr>
          <a:lstStyle/>
          <a:p>
            <a:pPr marL="228600" indent="-171450">
              <a:buFont typeface="Arial" panose="020B0604020202020204" pitchFamily="34" charset="0"/>
              <a:buChar char="•"/>
            </a:pPr>
            <a:r>
              <a:rPr lang="en-US" sz="3400" dirty="0"/>
              <a:t> </a:t>
            </a:r>
            <a:r>
              <a:rPr lang="en-US" sz="4400" dirty="0" smtClean="0"/>
              <a:t>The primary purpose of the New Testament is to testify </a:t>
            </a:r>
            <a:r>
              <a:rPr lang="en-US" sz="4400" dirty="0" smtClean="0"/>
              <a:t>of the life, death, burial, and resurrection of </a:t>
            </a:r>
            <a:r>
              <a:rPr lang="en-US" sz="4400" dirty="0" smtClean="0"/>
              <a:t>Jesus </a:t>
            </a:r>
            <a:r>
              <a:rPr lang="en-US" sz="4400" dirty="0" smtClean="0"/>
              <a:t>Christ. </a:t>
            </a:r>
          </a:p>
          <a:p>
            <a:pPr marL="228600" indent="-171450">
              <a:buFont typeface="Arial" panose="020B0604020202020204" pitchFamily="34" charset="0"/>
              <a:buChar char="•"/>
            </a:pPr>
            <a:r>
              <a:rPr lang="en-US" sz="4400" dirty="0" smtClean="0"/>
              <a:t> NT serves as a record of the New Covenant that God promises God’s people.</a:t>
            </a:r>
            <a:endParaRPr lang="en-US" sz="4400" dirty="0" smtClean="0"/>
          </a:p>
          <a:p>
            <a:pPr marL="628650" lvl="1" indent="-171450">
              <a:buFont typeface="Arial" panose="020B0604020202020204" pitchFamily="34" charset="0"/>
              <a:buChar char="•"/>
            </a:pPr>
            <a:endParaRPr lang="en-US" sz="3200" dirty="0"/>
          </a:p>
        </p:txBody>
      </p:sp>
    </p:spTree>
    <p:extLst>
      <p:ext uri="{BB962C8B-B14F-4D97-AF65-F5344CB8AC3E}">
        <p14:creationId xmlns:p14="http://schemas.microsoft.com/office/powerpoint/2010/main" val="1566760015"/>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07" y="18661"/>
            <a:ext cx="10571998" cy="1734879"/>
          </a:xfrm>
        </p:spPr>
        <p:txBody>
          <a:bodyPr/>
          <a:lstStyle/>
          <a:p>
            <a:pPr algn="ctr"/>
            <a:r>
              <a:rPr lang="en-US" sz="11500" dirty="0" smtClean="0"/>
              <a:t>NT Breakdown</a:t>
            </a:r>
            <a:endParaRPr lang="en-US" sz="11500" dirty="0"/>
          </a:p>
        </p:txBody>
      </p:sp>
      <p:sp>
        <p:nvSpPr>
          <p:cNvPr id="3" name="Content Placeholder 2"/>
          <p:cNvSpPr>
            <a:spLocks noGrp="1"/>
          </p:cNvSpPr>
          <p:nvPr>
            <p:ph idx="1"/>
          </p:nvPr>
        </p:nvSpPr>
        <p:spPr>
          <a:xfrm>
            <a:off x="149290" y="2380908"/>
            <a:ext cx="11775232" cy="4187844"/>
          </a:xfrm>
        </p:spPr>
        <p:txBody>
          <a:bodyPr>
            <a:normAutofit fontScale="70000" lnSpcReduction="20000"/>
          </a:bodyPr>
          <a:lstStyle/>
          <a:p>
            <a:r>
              <a:rPr lang="en-US" sz="4800" dirty="0" smtClean="0"/>
              <a:t> Gospels (4</a:t>
            </a:r>
            <a:r>
              <a:rPr lang="en-US" sz="4800" dirty="0" smtClean="0"/>
              <a:t>)</a:t>
            </a:r>
          </a:p>
          <a:p>
            <a:pPr lvl="1"/>
            <a:r>
              <a:rPr lang="en-US" sz="4600" dirty="0" smtClean="0"/>
              <a:t>Synoptic ; </a:t>
            </a:r>
            <a:r>
              <a:rPr lang="en-US" sz="4600" dirty="0" err="1" smtClean="0"/>
              <a:t>Johannine</a:t>
            </a:r>
            <a:endParaRPr lang="en-US" sz="4600" dirty="0" smtClean="0"/>
          </a:p>
          <a:p>
            <a:r>
              <a:rPr lang="en-US" sz="4800" dirty="0" smtClean="0"/>
              <a:t> </a:t>
            </a:r>
            <a:r>
              <a:rPr lang="en-US" sz="4800" dirty="0" smtClean="0"/>
              <a:t>History </a:t>
            </a:r>
            <a:r>
              <a:rPr lang="en-US" sz="4800" dirty="0" smtClean="0"/>
              <a:t>of the </a:t>
            </a:r>
            <a:r>
              <a:rPr lang="en-US" sz="4800" dirty="0" smtClean="0"/>
              <a:t>Church [Acts] </a:t>
            </a:r>
            <a:r>
              <a:rPr lang="en-US" sz="4800" dirty="0" smtClean="0"/>
              <a:t>(1)</a:t>
            </a:r>
          </a:p>
          <a:p>
            <a:r>
              <a:rPr lang="en-US" sz="4800" dirty="0" smtClean="0"/>
              <a:t> Epistles</a:t>
            </a:r>
          </a:p>
          <a:p>
            <a:pPr lvl="1"/>
            <a:r>
              <a:rPr lang="en-US" sz="4600" dirty="0"/>
              <a:t> </a:t>
            </a:r>
            <a:r>
              <a:rPr lang="en-US" sz="4600" dirty="0" smtClean="0"/>
              <a:t>Pauline Epistles (13)*</a:t>
            </a:r>
          </a:p>
          <a:p>
            <a:pPr lvl="1"/>
            <a:r>
              <a:rPr lang="en-US" sz="4600" dirty="0" smtClean="0"/>
              <a:t> General Epistles (8)</a:t>
            </a:r>
          </a:p>
          <a:p>
            <a:r>
              <a:rPr lang="en-US" sz="4800" dirty="0" smtClean="0"/>
              <a:t> Revelation (1)</a:t>
            </a:r>
          </a:p>
          <a:p>
            <a:endParaRPr lang="en-US" dirty="0"/>
          </a:p>
        </p:txBody>
      </p:sp>
    </p:spTree>
    <p:extLst>
      <p:ext uri="{BB962C8B-B14F-4D97-AF65-F5344CB8AC3E}">
        <p14:creationId xmlns:p14="http://schemas.microsoft.com/office/powerpoint/2010/main" val="20500571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8238765" y="691214"/>
            <a:ext cx="3797725" cy="4034815"/>
          </a:xfrm>
        </p:spPr>
        <p:txBody>
          <a:bodyPr anchor="t">
            <a:normAutofit/>
          </a:bodyPr>
          <a:lstStyle/>
          <a:p>
            <a:pPr algn="ctr"/>
            <a:r>
              <a:rPr lang="en-US" sz="8000" dirty="0" smtClean="0"/>
              <a:t>NT</a:t>
            </a:r>
            <a:br>
              <a:rPr lang="en-US" sz="8000" dirty="0" smtClean="0"/>
            </a:br>
            <a:r>
              <a:rPr lang="en-US" sz="8000" dirty="0" smtClean="0"/>
              <a:t>Books</a:t>
            </a:r>
            <a:br>
              <a:rPr lang="en-US" sz="8000" dirty="0" smtClean="0"/>
            </a:br>
            <a:r>
              <a:rPr lang="en-US" sz="8000" dirty="0" smtClean="0"/>
              <a:t>  (27)</a:t>
            </a:r>
            <a:endParaRPr lang="en-US" sz="8000" dirty="0"/>
          </a:p>
        </p:txBody>
      </p:sp>
      <p:sp>
        <p:nvSpPr>
          <p:cNvPr id="3" name="Content Placeholder 2"/>
          <p:cNvSpPr>
            <a:spLocks noGrp="1"/>
          </p:cNvSpPr>
          <p:nvPr>
            <p:ph idx="1"/>
          </p:nvPr>
        </p:nvSpPr>
        <p:spPr>
          <a:xfrm>
            <a:off x="0" y="0"/>
            <a:ext cx="4154757" cy="6858000"/>
          </a:xfrm>
        </p:spPr>
        <p:txBody>
          <a:bodyPr>
            <a:normAutofit fontScale="92500" lnSpcReduction="20000"/>
          </a:bodyPr>
          <a:lstStyle/>
          <a:p>
            <a:r>
              <a:rPr lang="en-US" sz="3200" dirty="0" smtClean="0"/>
              <a:t>Matthew</a:t>
            </a:r>
          </a:p>
          <a:p>
            <a:r>
              <a:rPr lang="en-US" sz="3200" dirty="0" smtClean="0"/>
              <a:t>Mark</a:t>
            </a:r>
          </a:p>
          <a:p>
            <a:r>
              <a:rPr lang="en-US" sz="3200" dirty="0" smtClean="0"/>
              <a:t>Luke</a:t>
            </a:r>
          </a:p>
          <a:p>
            <a:r>
              <a:rPr lang="en-US" sz="3200" dirty="0" smtClean="0"/>
              <a:t>John</a:t>
            </a:r>
          </a:p>
          <a:p>
            <a:r>
              <a:rPr lang="en-US" sz="3200" dirty="0" smtClean="0"/>
              <a:t>Acts</a:t>
            </a:r>
          </a:p>
          <a:p>
            <a:r>
              <a:rPr lang="en-US" sz="3200" dirty="0" smtClean="0"/>
              <a:t>Romans</a:t>
            </a:r>
          </a:p>
          <a:p>
            <a:r>
              <a:rPr lang="en-US" sz="3200" dirty="0" smtClean="0"/>
              <a:t>1 &amp; 2 Corinthians</a:t>
            </a:r>
          </a:p>
          <a:p>
            <a:r>
              <a:rPr lang="en-US" sz="3200" dirty="0" smtClean="0"/>
              <a:t>Galatians</a:t>
            </a:r>
          </a:p>
          <a:p>
            <a:r>
              <a:rPr lang="en-US" sz="3200" dirty="0" smtClean="0"/>
              <a:t>Ephesians</a:t>
            </a:r>
          </a:p>
          <a:p>
            <a:r>
              <a:rPr lang="en-US" sz="3200" dirty="0" smtClean="0"/>
              <a:t>Philippians</a:t>
            </a:r>
          </a:p>
          <a:p>
            <a:r>
              <a:rPr lang="en-US" sz="3200" dirty="0" smtClean="0"/>
              <a:t>Colossians</a:t>
            </a:r>
          </a:p>
          <a:p>
            <a:r>
              <a:rPr lang="en-US" sz="3200" dirty="0" smtClean="0"/>
              <a:t>1 &amp; 2 Thessalonians</a:t>
            </a:r>
            <a:endParaRPr lang="en-US" sz="3200" dirty="0"/>
          </a:p>
          <a:p>
            <a:endParaRPr lang="en-US" dirty="0"/>
          </a:p>
        </p:txBody>
      </p:sp>
      <p:sp>
        <p:nvSpPr>
          <p:cNvPr id="6" name="Content Placeholder 2"/>
          <p:cNvSpPr txBox="1">
            <a:spLocks/>
          </p:cNvSpPr>
          <p:nvPr/>
        </p:nvSpPr>
        <p:spPr>
          <a:xfrm>
            <a:off x="4154757" y="381000"/>
            <a:ext cx="3400236" cy="6477000"/>
          </a:xfrm>
          <a:prstGeom prst="rect">
            <a:avLst/>
          </a:prstGeom>
          <a:effectLst>
            <a:outerShdw blurRad="50800" dir="14400000">
              <a:srgbClr val="000000">
                <a:alpha val="40000"/>
              </a:srgbClr>
            </a:outerShdw>
          </a:effectLst>
        </p:spPr>
        <p:txBody>
          <a:bodyPr vert="horz" lIns="91440" tIns="45720" rIns="91440" bIns="45720" rtlCol="0" anchor="ctr">
            <a:normAutofit fontScale="92500"/>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US" sz="3600" dirty="0" smtClean="0"/>
              <a:t>1&amp; 2 Timothy</a:t>
            </a:r>
          </a:p>
          <a:p>
            <a:r>
              <a:rPr lang="en-US" sz="3600" dirty="0" smtClean="0"/>
              <a:t>Titus</a:t>
            </a:r>
          </a:p>
          <a:p>
            <a:r>
              <a:rPr lang="en-US" sz="3600" dirty="0" smtClean="0"/>
              <a:t>Philemon</a:t>
            </a:r>
          </a:p>
          <a:p>
            <a:r>
              <a:rPr lang="en-US" sz="3600" dirty="0" smtClean="0"/>
              <a:t>Hebrews</a:t>
            </a:r>
          </a:p>
          <a:p>
            <a:r>
              <a:rPr lang="en-US" sz="3600" dirty="0" smtClean="0"/>
              <a:t>James</a:t>
            </a:r>
          </a:p>
          <a:p>
            <a:r>
              <a:rPr lang="en-US" sz="3600" dirty="0" smtClean="0"/>
              <a:t>1 &amp; 2 Peter</a:t>
            </a:r>
          </a:p>
          <a:p>
            <a:r>
              <a:rPr lang="en-US" sz="3600" dirty="0" smtClean="0"/>
              <a:t>1, 2, &amp; 3 John</a:t>
            </a:r>
          </a:p>
          <a:p>
            <a:r>
              <a:rPr lang="en-US" sz="3600" dirty="0" smtClean="0"/>
              <a:t>Jude</a:t>
            </a:r>
          </a:p>
          <a:p>
            <a:r>
              <a:rPr lang="en-US" sz="3600" dirty="0" smtClean="0"/>
              <a:t>Revelation</a:t>
            </a:r>
          </a:p>
          <a:p>
            <a:pPr marL="0" indent="0">
              <a:buNone/>
            </a:pPr>
            <a:endParaRPr lang="en-US" dirty="0" smtClean="0"/>
          </a:p>
          <a:p>
            <a:endParaRPr lang="en-US" dirty="0"/>
          </a:p>
        </p:txBody>
      </p:sp>
    </p:spTree>
    <p:extLst>
      <p:ext uri="{BB962C8B-B14F-4D97-AF65-F5344CB8AC3E}">
        <p14:creationId xmlns:p14="http://schemas.microsoft.com/office/powerpoint/2010/main" val="1299783321"/>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554996" y="1656603"/>
            <a:ext cx="4871536" cy="1329029"/>
          </a:xfrm>
        </p:spPr>
        <p:txBody>
          <a:bodyPr anchor="t">
            <a:normAutofit fontScale="90000"/>
          </a:bodyPr>
          <a:lstStyle/>
          <a:p>
            <a:pPr algn="ctr"/>
            <a:r>
              <a:rPr lang="en-US" sz="6600" dirty="0" smtClean="0"/>
              <a:t>Dating of Writings</a:t>
            </a:r>
            <a:endParaRPr lang="en-US" sz="6600" dirty="0"/>
          </a:p>
        </p:txBody>
      </p:sp>
      <p:sp>
        <p:nvSpPr>
          <p:cNvPr id="3" name="Content Placeholder 2"/>
          <p:cNvSpPr>
            <a:spLocks noGrp="1"/>
          </p:cNvSpPr>
          <p:nvPr>
            <p:ph idx="1"/>
          </p:nvPr>
        </p:nvSpPr>
        <p:spPr>
          <a:xfrm>
            <a:off x="0" y="0"/>
            <a:ext cx="7554995" cy="6858000"/>
          </a:xfrm>
        </p:spPr>
        <p:txBody>
          <a:bodyPr>
            <a:normAutofit/>
          </a:bodyPr>
          <a:lstStyle/>
          <a:p>
            <a:pPr marL="228600" indent="-171450">
              <a:buFont typeface="Arial" panose="020B0604020202020204" pitchFamily="34" charset="0"/>
              <a:buChar char="•"/>
            </a:pPr>
            <a:r>
              <a:rPr lang="en-US" sz="3400" dirty="0"/>
              <a:t> </a:t>
            </a:r>
            <a:r>
              <a:rPr lang="en-US" sz="4400" dirty="0" smtClean="0"/>
              <a:t>All 27 canonized books were written by the end of 1</a:t>
            </a:r>
            <a:r>
              <a:rPr lang="en-US" sz="4400" baseline="30000" dirty="0" smtClean="0"/>
              <a:t>st</a:t>
            </a:r>
            <a:r>
              <a:rPr lang="en-US" sz="4400" dirty="0" smtClean="0"/>
              <a:t> Century/ beginning of 2</a:t>
            </a:r>
            <a:r>
              <a:rPr lang="en-US" sz="4400" baseline="30000" dirty="0" smtClean="0"/>
              <a:t>nd</a:t>
            </a:r>
            <a:r>
              <a:rPr lang="en-US" sz="4400" dirty="0" smtClean="0"/>
              <a:t> Century</a:t>
            </a:r>
          </a:p>
          <a:p>
            <a:pPr marL="228600" indent="-171450">
              <a:buFont typeface="Arial" panose="020B0604020202020204" pitchFamily="34" charset="0"/>
              <a:buChar char="•"/>
            </a:pPr>
            <a:r>
              <a:rPr lang="en-US" sz="4400" dirty="0" smtClean="0"/>
              <a:t>However, it is not until 1672 where the Protestant Canon is agreed upon</a:t>
            </a:r>
            <a:endParaRPr lang="en-US" sz="3200" dirty="0"/>
          </a:p>
        </p:txBody>
      </p:sp>
    </p:spTree>
    <p:extLst>
      <p:ext uri="{BB962C8B-B14F-4D97-AF65-F5344CB8AC3E}">
        <p14:creationId xmlns:p14="http://schemas.microsoft.com/office/powerpoint/2010/main" val="3932225342"/>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554996" y="1656603"/>
            <a:ext cx="4871536" cy="1329029"/>
          </a:xfrm>
        </p:spPr>
        <p:txBody>
          <a:bodyPr anchor="t">
            <a:normAutofit fontScale="90000"/>
          </a:bodyPr>
          <a:lstStyle/>
          <a:p>
            <a:pPr algn="ctr"/>
            <a:r>
              <a:rPr lang="en-US" sz="6600" dirty="0" smtClean="0"/>
              <a:t>Dating of Writings</a:t>
            </a:r>
            <a:endParaRPr lang="en-US" sz="6600" dirty="0"/>
          </a:p>
        </p:txBody>
      </p:sp>
      <p:sp>
        <p:nvSpPr>
          <p:cNvPr id="3" name="Content Placeholder 2"/>
          <p:cNvSpPr>
            <a:spLocks noGrp="1"/>
          </p:cNvSpPr>
          <p:nvPr>
            <p:ph idx="1"/>
          </p:nvPr>
        </p:nvSpPr>
        <p:spPr>
          <a:xfrm>
            <a:off x="0" y="0"/>
            <a:ext cx="7554995" cy="6858000"/>
          </a:xfrm>
        </p:spPr>
        <p:txBody>
          <a:bodyPr>
            <a:normAutofit fontScale="92500" lnSpcReduction="20000"/>
          </a:bodyPr>
          <a:lstStyle/>
          <a:p>
            <a:pPr marL="228600" indent="-171450">
              <a:buFont typeface="Arial" panose="020B0604020202020204" pitchFamily="34" charset="0"/>
              <a:buChar char="•"/>
            </a:pPr>
            <a:r>
              <a:rPr lang="en-US" sz="3400" dirty="0"/>
              <a:t> </a:t>
            </a:r>
            <a:r>
              <a:rPr lang="en-US" sz="4400" dirty="0" smtClean="0"/>
              <a:t>Gospels</a:t>
            </a:r>
          </a:p>
          <a:p>
            <a:pPr marL="628650" lvl="1" indent="-171450">
              <a:buFont typeface="Arial" panose="020B0604020202020204" pitchFamily="34" charset="0"/>
              <a:buChar char="•"/>
            </a:pPr>
            <a:r>
              <a:rPr lang="en-US" sz="4200" dirty="0"/>
              <a:t> </a:t>
            </a:r>
            <a:r>
              <a:rPr lang="en-US" sz="4200" dirty="0" smtClean="0"/>
              <a:t>70 </a:t>
            </a:r>
            <a:r>
              <a:rPr lang="mr-IN" sz="4200" dirty="0" smtClean="0"/>
              <a:t>–</a:t>
            </a:r>
            <a:r>
              <a:rPr lang="en-US" sz="4200" dirty="0" smtClean="0"/>
              <a:t> 90 AD</a:t>
            </a:r>
          </a:p>
          <a:p>
            <a:pPr marL="628650" lvl="1" indent="-171450">
              <a:buFont typeface="Arial" panose="020B0604020202020204" pitchFamily="34" charset="0"/>
              <a:buChar char="•"/>
            </a:pPr>
            <a:r>
              <a:rPr lang="en-US" sz="4200" dirty="0" smtClean="0"/>
              <a:t> Death of Jesus 33AD</a:t>
            </a:r>
          </a:p>
          <a:p>
            <a:pPr marL="228600" indent="-171450">
              <a:buFont typeface="Arial" panose="020B0604020202020204" pitchFamily="34" charset="0"/>
              <a:buChar char="•"/>
            </a:pPr>
            <a:r>
              <a:rPr lang="en-US" sz="4400" dirty="0" smtClean="0"/>
              <a:t>Acts</a:t>
            </a:r>
          </a:p>
          <a:p>
            <a:pPr marL="628650" lvl="1" indent="-171450">
              <a:buFont typeface="Arial" panose="020B0604020202020204" pitchFamily="34" charset="0"/>
              <a:buChar char="•"/>
            </a:pPr>
            <a:r>
              <a:rPr lang="en-US" sz="4000" dirty="0" smtClean="0"/>
              <a:t> 80 </a:t>
            </a:r>
            <a:r>
              <a:rPr lang="mr-IN" sz="4000" dirty="0" smtClean="0"/>
              <a:t>–</a:t>
            </a:r>
            <a:r>
              <a:rPr lang="en-US" sz="4000" dirty="0" smtClean="0"/>
              <a:t> 90AD</a:t>
            </a:r>
            <a:endParaRPr lang="en-US" sz="4000" dirty="0" smtClean="0"/>
          </a:p>
          <a:p>
            <a:pPr marL="228600" indent="-171450">
              <a:buFont typeface="Arial" panose="020B0604020202020204" pitchFamily="34" charset="0"/>
              <a:buChar char="•"/>
            </a:pPr>
            <a:r>
              <a:rPr lang="en-US" sz="4400" dirty="0" smtClean="0"/>
              <a:t> Epistles</a:t>
            </a:r>
          </a:p>
          <a:p>
            <a:pPr marL="628650" lvl="1" indent="-171450">
              <a:buFont typeface="Arial" panose="020B0604020202020204" pitchFamily="34" charset="0"/>
              <a:buChar char="•"/>
            </a:pPr>
            <a:r>
              <a:rPr lang="en-US" sz="4200" dirty="0" smtClean="0"/>
              <a:t> Pauline 49 </a:t>
            </a:r>
            <a:r>
              <a:rPr lang="mr-IN" sz="4200" dirty="0" smtClean="0"/>
              <a:t>–</a:t>
            </a:r>
            <a:r>
              <a:rPr lang="en-US" sz="4200" dirty="0" smtClean="0"/>
              <a:t> 65AD</a:t>
            </a:r>
          </a:p>
          <a:p>
            <a:pPr marL="628650" lvl="1" indent="-171450">
              <a:buFont typeface="Arial" panose="020B0604020202020204" pitchFamily="34" charset="0"/>
              <a:buChar char="•"/>
            </a:pPr>
            <a:r>
              <a:rPr lang="en-US" sz="4200" dirty="0" smtClean="0"/>
              <a:t> General 49 </a:t>
            </a:r>
            <a:r>
              <a:rPr lang="mr-IN" sz="4200" dirty="0" smtClean="0"/>
              <a:t>–</a:t>
            </a:r>
            <a:r>
              <a:rPr lang="en-US" sz="4200" dirty="0" smtClean="0"/>
              <a:t> 90AD</a:t>
            </a:r>
          </a:p>
          <a:p>
            <a:pPr marL="228600" indent="-171450">
              <a:buFont typeface="Arial" panose="020B0604020202020204" pitchFamily="34" charset="0"/>
              <a:buChar char="•"/>
            </a:pPr>
            <a:r>
              <a:rPr lang="en-US" sz="4400" dirty="0"/>
              <a:t> </a:t>
            </a:r>
            <a:r>
              <a:rPr lang="en-US" sz="4400" dirty="0" smtClean="0"/>
              <a:t>Revelation</a:t>
            </a:r>
          </a:p>
          <a:p>
            <a:pPr marL="628650" lvl="1" indent="-171450">
              <a:buFont typeface="Arial" panose="020B0604020202020204" pitchFamily="34" charset="0"/>
              <a:buChar char="•"/>
            </a:pPr>
            <a:r>
              <a:rPr lang="en-US" sz="3000" dirty="0" smtClean="0"/>
              <a:t> 90 </a:t>
            </a:r>
            <a:r>
              <a:rPr lang="mr-IN" sz="3000" dirty="0" smtClean="0"/>
              <a:t>–</a:t>
            </a:r>
            <a:r>
              <a:rPr lang="en-US" sz="3000" dirty="0" smtClean="0"/>
              <a:t> 96AD</a:t>
            </a:r>
            <a:endParaRPr lang="en-US" sz="3000" dirty="0"/>
          </a:p>
        </p:txBody>
      </p:sp>
    </p:spTree>
    <p:extLst>
      <p:ext uri="{BB962C8B-B14F-4D97-AF65-F5344CB8AC3E}">
        <p14:creationId xmlns:p14="http://schemas.microsoft.com/office/powerpoint/2010/main" val="1593583650"/>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959365" y="1571237"/>
            <a:ext cx="4232635" cy="4034815"/>
          </a:xfrm>
        </p:spPr>
        <p:txBody>
          <a:bodyPr anchor="t">
            <a:normAutofit/>
          </a:bodyPr>
          <a:lstStyle/>
          <a:p>
            <a:r>
              <a:rPr lang="en-US" sz="7200" dirty="0" smtClean="0"/>
              <a:t>Structure</a:t>
            </a:r>
            <a:endParaRPr lang="en-US" sz="7200" dirty="0"/>
          </a:p>
        </p:txBody>
      </p:sp>
      <p:sp>
        <p:nvSpPr>
          <p:cNvPr id="3" name="Content Placeholder 2"/>
          <p:cNvSpPr>
            <a:spLocks noGrp="1"/>
          </p:cNvSpPr>
          <p:nvPr>
            <p:ph idx="1"/>
          </p:nvPr>
        </p:nvSpPr>
        <p:spPr>
          <a:xfrm>
            <a:off x="-1" y="211694"/>
            <a:ext cx="7554995" cy="6646306"/>
          </a:xfrm>
        </p:spPr>
        <p:txBody>
          <a:bodyPr>
            <a:normAutofit fontScale="92500" lnSpcReduction="10000"/>
          </a:bodyPr>
          <a:lstStyle/>
          <a:p>
            <a:r>
              <a:rPr lang="en-US" sz="4000" dirty="0">
                <a:sym typeface="Wingdings"/>
              </a:rPr>
              <a:t>New Testament is not </a:t>
            </a:r>
            <a:r>
              <a:rPr lang="en-US" sz="4000" dirty="0" smtClean="0">
                <a:sym typeface="Wingdings"/>
              </a:rPr>
              <a:t>written nor complied </a:t>
            </a:r>
            <a:r>
              <a:rPr lang="en-US" sz="4000" dirty="0">
                <a:sym typeface="Wingdings"/>
              </a:rPr>
              <a:t>in Chronological order</a:t>
            </a:r>
          </a:p>
          <a:p>
            <a:pPr lvl="1"/>
            <a:r>
              <a:rPr lang="en-US" sz="3600" dirty="0" smtClean="0">
                <a:sym typeface="Wingdings"/>
              </a:rPr>
              <a:t>Epistles </a:t>
            </a:r>
            <a:r>
              <a:rPr lang="en-US" sz="3600" dirty="0" smtClean="0">
                <a:sym typeface="Wingdings"/>
              </a:rPr>
              <a:t>written by 65 AD</a:t>
            </a:r>
          </a:p>
          <a:p>
            <a:pPr lvl="2"/>
            <a:r>
              <a:rPr lang="en-US" sz="3600" dirty="0" smtClean="0">
                <a:sym typeface="Wingdings"/>
              </a:rPr>
              <a:t>The Gospel &amp; Acts by 90 AD</a:t>
            </a:r>
          </a:p>
          <a:p>
            <a:pPr lvl="2"/>
            <a:r>
              <a:rPr lang="en-US" sz="3600" dirty="0" smtClean="0">
                <a:sym typeface="Wingdings"/>
              </a:rPr>
              <a:t>Revelation by 90 AD</a:t>
            </a:r>
          </a:p>
          <a:p>
            <a:r>
              <a:rPr lang="en-US" sz="4000" dirty="0" smtClean="0">
                <a:sym typeface="Wingdings"/>
              </a:rPr>
              <a:t>Pauline Letters are ordered by length not chronology</a:t>
            </a:r>
          </a:p>
          <a:p>
            <a:pPr lvl="1"/>
            <a:r>
              <a:rPr lang="en-US" sz="3600" dirty="0" smtClean="0">
                <a:sym typeface="Wingdings"/>
              </a:rPr>
              <a:t>When Paul writes his letters, the 4 Gospels have not yet been written</a:t>
            </a:r>
            <a:endParaRPr lang="en-US" sz="2000" dirty="0" smtClean="0"/>
          </a:p>
          <a:p>
            <a:endParaRPr lang="en-US" dirty="0"/>
          </a:p>
          <a:p>
            <a:endParaRPr lang="en-US" dirty="0"/>
          </a:p>
        </p:txBody>
      </p:sp>
    </p:spTree>
    <p:extLst>
      <p:ext uri="{BB962C8B-B14F-4D97-AF65-F5344CB8AC3E}">
        <p14:creationId xmlns:p14="http://schemas.microsoft.com/office/powerpoint/2010/main" val="1083150969"/>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8238765" y="1520437"/>
            <a:ext cx="3269463" cy="4034815"/>
          </a:xfrm>
        </p:spPr>
        <p:txBody>
          <a:bodyPr anchor="t">
            <a:normAutofit/>
          </a:bodyPr>
          <a:lstStyle/>
          <a:p>
            <a:r>
              <a:rPr lang="en-US" sz="8000" dirty="0" smtClean="0"/>
              <a:t>Style</a:t>
            </a:r>
            <a:endParaRPr lang="en-US" sz="8000" dirty="0"/>
          </a:p>
        </p:txBody>
      </p:sp>
      <p:sp>
        <p:nvSpPr>
          <p:cNvPr id="3" name="Content Placeholder 2"/>
          <p:cNvSpPr>
            <a:spLocks noGrp="1"/>
          </p:cNvSpPr>
          <p:nvPr>
            <p:ph idx="1"/>
          </p:nvPr>
        </p:nvSpPr>
        <p:spPr>
          <a:xfrm>
            <a:off x="-1" y="1155700"/>
            <a:ext cx="7554995" cy="6286500"/>
          </a:xfrm>
        </p:spPr>
        <p:txBody>
          <a:bodyPr>
            <a:noAutofit/>
          </a:bodyPr>
          <a:lstStyle/>
          <a:p>
            <a:r>
              <a:rPr lang="en-US" sz="3600" dirty="0" smtClean="0"/>
              <a:t>Written in </a:t>
            </a:r>
            <a:r>
              <a:rPr lang="en-US" sz="3600" dirty="0" err="1" smtClean="0"/>
              <a:t>Koine</a:t>
            </a:r>
            <a:r>
              <a:rPr lang="en-US" sz="3600" dirty="0" smtClean="0"/>
              <a:t> Greek, which is not high-class or classical Greek, but </a:t>
            </a:r>
            <a:r>
              <a:rPr lang="en-US" sz="3600" dirty="0" smtClean="0"/>
              <a:t>rather a </a:t>
            </a:r>
            <a:r>
              <a:rPr lang="en-US" sz="3600" dirty="0" smtClean="0"/>
              <a:t>very common </a:t>
            </a:r>
            <a:r>
              <a:rPr lang="en-US" sz="3600" dirty="0" smtClean="0"/>
              <a:t>form of</a:t>
            </a:r>
            <a:r>
              <a:rPr lang="en-US" sz="3600" dirty="0" smtClean="0"/>
              <a:t> </a:t>
            </a:r>
            <a:r>
              <a:rPr lang="en-US" sz="3600" dirty="0" smtClean="0"/>
              <a:t>everyday Greek.</a:t>
            </a:r>
          </a:p>
          <a:p>
            <a:pPr lvl="1"/>
            <a:r>
              <a:rPr lang="en-US" sz="3200" dirty="0" smtClean="0"/>
              <a:t>Style of Greek becomes important when authorship is considered.</a:t>
            </a:r>
          </a:p>
          <a:p>
            <a:r>
              <a:rPr lang="en-US" sz="3600" dirty="0" smtClean="0"/>
              <a:t>Accounts Not Biographies </a:t>
            </a:r>
          </a:p>
          <a:p>
            <a:r>
              <a:rPr lang="en-US" sz="3600" dirty="0" smtClean="0"/>
              <a:t>Letters to Churches addressing specific concerns </a:t>
            </a:r>
          </a:p>
          <a:p>
            <a:pPr marL="0" indent="0">
              <a:buNone/>
            </a:pPr>
            <a:endParaRPr lang="en-US" sz="3600" dirty="0" smtClean="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3357664533"/>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554996" y="1656603"/>
            <a:ext cx="4871536" cy="1329029"/>
          </a:xfrm>
        </p:spPr>
        <p:txBody>
          <a:bodyPr anchor="t">
            <a:normAutofit/>
          </a:bodyPr>
          <a:lstStyle/>
          <a:p>
            <a:pPr algn="ctr"/>
            <a:r>
              <a:rPr lang="en-US" sz="6600" dirty="0" smtClean="0"/>
              <a:t>Style</a:t>
            </a:r>
            <a:endParaRPr lang="en-US" sz="6600" dirty="0"/>
          </a:p>
        </p:txBody>
      </p:sp>
      <p:sp>
        <p:nvSpPr>
          <p:cNvPr id="3" name="Content Placeholder 2"/>
          <p:cNvSpPr>
            <a:spLocks noGrp="1"/>
          </p:cNvSpPr>
          <p:nvPr>
            <p:ph idx="1"/>
          </p:nvPr>
        </p:nvSpPr>
        <p:spPr>
          <a:xfrm>
            <a:off x="0" y="0"/>
            <a:ext cx="7554995" cy="6858000"/>
          </a:xfrm>
        </p:spPr>
        <p:txBody>
          <a:bodyPr>
            <a:normAutofit/>
          </a:bodyPr>
          <a:lstStyle/>
          <a:p>
            <a:pPr marL="228600" indent="-171450">
              <a:buFont typeface="Arial" panose="020B0604020202020204" pitchFamily="34" charset="0"/>
              <a:buChar char="•"/>
            </a:pPr>
            <a:r>
              <a:rPr lang="en-US" sz="4800" dirty="0" smtClean="0"/>
              <a:t>As disciples and eye-witnesses began to die, it became even more important to write down the stories of </a:t>
            </a:r>
            <a:r>
              <a:rPr lang="en-US" sz="4800" dirty="0" smtClean="0"/>
              <a:t>Jesus.</a:t>
            </a:r>
            <a:endParaRPr lang="en-US" sz="4800" dirty="0" smtClean="0"/>
          </a:p>
          <a:p>
            <a:pPr marL="57150" indent="0">
              <a:buNone/>
            </a:pPr>
            <a:endParaRPr lang="en-US" sz="3400" dirty="0" smtClean="0"/>
          </a:p>
          <a:p>
            <a:pPr marL="228600" indent="-171450">
              <a:buFont typeface="Arial" panose="020B0604020202020204" pitchFamily="34" charset="0"/>
              <a:buChar char="•"/>
            </a:pPr>
            <a:endParaRPr lang="en-US" sz="3400" dirty="0" smtClean="0"/>
          </a:p>
          <a:p>
            <a:pPr marL="628650" lvl="1" indent="-171450">
              <a:buFont typeface="Arial" panose="020B0604020202020204" pitchFamily="34" charset="0"/>
              <a:buChar char="•"/>
            </a:pPr>
            <a:endParaRPr lang="en-US" sz="3200" dirty="0"/>
          </a:p>
        </p:txBody>
      </p:sp>
    </p:spTree>
    <p:extLst>
      <p:ext uri="{BB962C8B-B14F-4D97-AF65-F5344CB8AC3E}">
        <p14:creationId xmlns:p14="http://schemas.microsoft.com/office/powerpoint/2010/main" val="2218657653"/>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3402459"/>
            <a:ext cx="10571998" cy="970450"/>
          </a:xfrm>
        </p:spPr>
        <p:txBody>
          <a:bodyPr/>
          <a:lstStyle/>
          <a:p>
            <a:pPr algn="ctr"/>
            <a:r>
              <a:rPr lang="en-US" sz="9600" dirty="0" smtClean="0"/>
              <a:t>Canonization</a:t>
            </a:r>
            <a:endParaRPr lang="en-US" sz="9600" dirty="0"/>
          </a:p>
        </p:txBody>
      </p:sp>
    </p:spTree>
    <p:extLst>
      <p:ext uri="{BB962C8B-B14F-4D97-AF65-F5344CB8AC3E}">
        <p14:creationId xmlns:p14="http://schemas.microsoft.com/office/powerpoint/2010/main" val="2605371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8006008" y="1237805"/>
            <a:ext cx="3953235" cy="4034815"/>
          </a:xfrm>
        </p:spPr>
        <p:txBody>
          <a:bodyPr anchor="t">
            <a:normAutofit/>
          </a:bodyPr>
          <a:lstStyle/>
          <a:p>
            <a:r>
              <a:rPr lang="en-US" sz="6000" dirty="0"/>
              <a:t>Our </a:t>
            </a:r>
            <a:br>
              <a:rPr lang="en-US" sz="6000" dirty="0"/>
            </a:br>
            <a:r>
              <a:rPr lang="en-US" sz="6000" dirty="0" smtClean="0"/>
              <a:t>Objective</a:t>
            </a:r>
            <a:endParaRPr lang="en-US" sz="6000" dirty="0"/>
          </a:p>
        </p:txBody>
      </p:sp>
      <p:sp>
        <p:nvSpPr>
          <p:cNvPr id="3" name="Content Placeholder 2"/>
          <p:cNvSpPr>
            <a:spLocks noGrp="1"/>
          </p:cNvSpPr>
          <p:nvPr>
            <p:ph idx="1"/>
          </p:nvPr>
        </p:nvSpPr>
        <p:spPr>
          <a:xfrm>
            <a:off x="-1" y="0"/>
            <a:ext cx="7554995" cy="6858000"/>
          </a:xfrm>
        </p:spPr>
        <p:txBody>
          <a:bodyPr/>
          <a:lstStyle/>
          <a:p>
            <a:pPr marL="0" indent="0" algn="ctr">
              <a:buNone/>
            </a:pPr>
            <a:r>
              <a:rPr lang="en-US" sz="4000" dirty="0" smtClean="0"/>
              <a:t>NT </a:t>
            </a:r>
            <a:r>
              <a:rPr lang="en-US" sz="4000" dirty="0"/>
              <a:t>is taught </a:t>
            </a:r>
            <a:r>
              <a:rPr lang="en-US" sz="4000" dirty="0" smtClean="0"/>
              <a:t>as a one and/or two semester course in seminary, we </a:t>
            </a:r>
            <a:r>
              <a:rPr lang="en-US" sz="4000" dirty="0"/>
              <a:t>have </a:t>
            </a:r>
            <a:r>
              <a:rPr lang="en-US" sz="4000" dirty="0" smtClean="0"/>
              <a:t>(2) </a:t>
            </a:r>
            <a:r>
              <a:rPr lang="en-US" sz="4000" dirty="0"/>
              <a:t>60 </a:t>
            </a:r>
            <a:r>
              <a:rPr lang="en-US" sz="4000" dirty="0" smtClean="0"/>
              <a:t>minute lessons.</a:t>
            </a:r>
            <a:endParaRPr lang="en-US" sz="4000" dirty="0"/>
          </a:p>
          <a:p>
            <a:r>
              <a:rPr lang="en-US" sz="4000" dirty="0" smtClean="0"/>
              <a:t>Obtain a </a:t>
            </a:r>
            <a:r>
              <a:rPr lang="en-US" sz="4000" i="1" u="sng" dirty="0"/>
              <a:t>foundational</a:t>
            </a:r>
            <a:r>
              <a:rPr lang="en-US" sz="4000" dirty="0"/>
              <a:t> understanding/overview of the </a:t>
            </a:r>
            <a:r>
              <a:rPr lang="en-US" sz="4000" dirty="0" smtClean="0"/>
              <a:t>NT</a:t>
            </a:r>
          </a:p>
          <a:p>
            <a:r>
              <a:rPr lang="en-US" sz="4000" dirty="0" smtClean="0"/>
              <a:t>Understand NT </a:t>
            </a:r>
            <a:r>
              <a:rPr lang="en-US" sz="4000" i="1" u="sng" dirty="0" smtClean="0"/>
              <a:t>composition</a:t>
            </a:r>
            <a:r>
              <a:rPr lang="en-US" sz="4000" dirty="0" smtClean="0"/>
              <a:t> and NT </a:t>
            </a:r>
            <a:r>
              <a:rPr lang="en-US" sz="4000" i="1" u="sng" dirty="0" smtClean="0"/>
              <a:t>content</a:t>
            </a:r>
          </a:p>
          <a:p>
            <a:pPr marL="0" indent="0">
              <a:buNone/>
            </a:pPr>
            <a:endParaRPr lang="en-US" dirty="0"/>
          </a:p>
        </p:txBody>
      </p:sp>
    </p:spTree>
    <p:extLst>
      <p:ext uri="{BB962C8B-B14F-4D97-AF65-F5344CB8AC3E}">
        <p14:creationId xmlns:p14="http://schemas.microsoft.com/office/powerpoint/2010/main" val="199370847"/>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938655" y="1520437"/>
            <a:ext cx="4253345" cy="4034815"/>
          </a:xfrm>
        </p:spPr>
        <p:txBody>
          <a:bodyPr anchor="t">
            <a:normAutofit/>
          </a:bodyPr>
          <a:lstStyle/>
          <a:p>
            <a:r>
              <a:rPr lang="en-US" sz="8000" dirty="0" smtClean="0"/>
              <a:t>Canon</a:t>
            </a:r>
            <a:endParaRPr lang="en-US" sz="8000" dirty="0"/>
          </a:p>
        </p:txBody>
      </p:sp>
      <p:sp>
        <p:nvSpPr>
          <p:cNvPr id="3" name="Content Placeholder 2"/>
          <p:cNvSpPr>
            <a:spLocks noGrp="1"/>
          </p:cNvSpPr>
          <p:nvPr>
            <p:ph idx="1"/>
          </p:nvPr>
        </p:nvSpPr>
        <p:spPr>
          <a:xfrm>
            <a:off x="-1" y="419100"/>
            <a:ext cx="7554995" cy="7010400"/>
          </a:xfrm>
        </p:spPr>
        <p:txBody>
          <a:bodyPr>
            <a:normAutofit lnSpcReduction="10000"/>
          </a:bodyPr>
          <a:lstStyle/>
          <a:p>
            <a:r>
              <a:rPr lang="en-US" sz="3200" dirty="0" err="1" smtClean="0"/>
              <a:t>Gk</a:t>
            </a:r>
            <a:r>
              <a:rPr lang="en-US" sz="3200" dirty="0" smtClean="0"/>
              <a:t>: </a:t>
            </a:r>
            <a:r>
              <a:rPr lang="en-US" sz="3200" dirty="0" err="1" smtClean="0"/>
              <a:t>kanon</a:t>
            </a:r>
            <a:r>
              <a:rPr lang="en-US" sz="3200" dirty="0" smtClean="0"/>
              <a:t> (straight, inflexible rod use for measurement (measuring stick)</a:t>
            </a:r>
          </a:p>
          <a:p>
            <a:r>
              <a:rPr lang="en-US" sz="3200" dirty="0" smtClean="0"/>
              <a:t>Collection of writings were in circulation prior to canonization.</a:t>
            </a:r>
          </a:p>
          <a:p>
            <a:pPr lvl="1"/>
            <a:r>
              <a:rPr lang="en-US" sz="3000" dirty="0" smtClean="0"/>
              <a:t>Colossians 4:16</a:t>
            </a:r>
          </a:p>
          <a:p>
            <a:pPr lvl="1"/>
            <a:r>
              <a:rPr lang="en-US" sz="3000" dirty="0" smtClean="0"/>
              <a:t>1 Thessalonians 5:27</a:t>
            </a:r>
          </a:p>
          <a:p>
            <a:r>
              <a:rPr lang="en-US" sz="3200" dirty="0" err="1" smtClean="0"/>
              <a:t>Marcion</a:t>
            </a:r>
            <a:r>
              <a:rPr lang="en-US" sz="3200" dirty="0" smtClean="0"/>
              <a:t> and the reason for Canon</a:t>
            </a:r>
          </a:p>
          <a:p>
            <a:pPr lvl="1"/>
            <a:r>
              <a:rPr lang="en-US" sz="3000" dirty="0" smtClean="0"/>
              <a:t>Gnosticism 2</a:t>
            </a:r>
            <a:r>
              <a:rPr lang="en-US" sz="3000" baseline="30000" dirty="0" smtClean="0"/>
              <a:t>nd</a:t>
            </a:r>
            <a:r>
              <a:rPr lang="en-US" sz="3000" dirty="0" smtClean="0"/>
              <a:t> Century</a:t>
            </a:r>
          </a:p>
          <a:p>
            <a:r>
              <a:rPr lang="en-US" sz="3200" dirty="0" smtClean="0"/>
              <a:t>Quotes from Early Church Leaders</a:t>
            </a:r>
          </a:p>
          <a:p>
            <a:r>
              <a:rPr lang="en-US" sz="3200" dirty="0"/>
              <a:t>QUESTION OF </a:t>
            </a:r>
            <a:r>
              <a:rPr lang="en-US" sz="3200" dirty="0" smtClean="0"/>
              <a:t>AUTHROTIY </a:t>
            </a:r>
          </a:p>
          <a:p>
            <a:r>
              <a:rPr lang="en-US" sz="3200" dirty="0" smtClean="0"/>
              <a:t>Augustine 367 AD</a:t>
            </a:r>
          </a:p>
          <a:p>
            <a:endParaRPr lang="en-US" dirty="0" smtClean="0"/>
          </a:p>
          <a:p>
            <a:endParaRPr lang="en-US" dirty="0"/>
          </a:p>
          <a:p>
            <a:endParaRPr lang="en-US" dirty="0"/>
          </a:p>
        </p:txBody>
      </p:sp>
    </p:spTree>
    <p:extLst>
      <p:ext uri="{BB962C8B-B14F-4D97-AF65-F5344CB8AC3E}">
        <p14:creationId xmlns:p14="http://schemas.microsoft.com/office/powerpoint/2010/main" val="1742057371"/>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938655" y="1520437"/>
            <a:ext cx="4253345" cy="4034815"/>
          </a:xfrm>
        </p:spPr>
        <p:txBody>
          <a:bodyPr anchor="t">
            <a:normAutofit/>
          </a:bodyPr>
          <a:lstStyle/>
          <a:p>
            <a:r>
              <a:rPr lang="en-US" sz="8000" dirty="0" smtClean="0"/>
              <a:t>Canon</a:t>
            </a:r>
            <a:endParaRPr lang="en-US" sz="8000" dirty="0"/>
          </a:p>
        </p:txBody>
      </p:sp>
      <p:sp>
        <p:nvSpPr>
          <p:cNvPr id="3" name="Content Placeholder 2"/>
          <p:cNvSpPr>
            <a:spLocks noGrp="1"/>
          </p:cNvSpPr>
          <p:nvPr>
            <p:ph idx="1"/>
          </p:nvPr>
        </p:nvSpPr>
        <p:spPr>
          <a:xfrm>
            <a:off x="-1" y="317500"/>
            <a:ext cx="7554995" cy="7112000"/>
          </a:xfrm>
        </p:spPr>
        <p:txBody>
          <a:bodyPr>
            <a:normAutofit lnSpcReduction="10000"/>
          </a:bodyPr>
          <a:lstStyle/>
          <a:p>
            <a:r>
              <a:rPr lang="en-US" sz="3600" dirty="0" smtClean="0"/>
              <a:t> Was the author an apostle or have a close connection with an apostle?</a:t>
            </a:r>
          </a:p>
          <a:p>
            <a:r>
              <a:rPr lang="en-US" sz="3600" dirty="0" smtClean="0"/>
              <a:t> Is the book being accepted by the body of Christ at large?</a:t>
            </a:r>
          </a:p>
          <a:p>
            <a:r>
              <a:rPr lang="en-US" sz="3600" dirty="0"/>
              <a:t> </a:t>
            </a:r>
            <a:r>
              <a:rPr lang="en-US" sz="3600" dirty="0" smtClean="0"/>
              <a:t>Did the book contain consistency of doctrine and orthodox teaching?</a:t>
            </a:r>
          </a:p>
          <a:p>
            <a:r>
              <a:rPr lang="en-US" sz="3600" dirty="0"/>
              <a:t> </a:t>
            </a:r>
            <a:r>
              <a:rPr lang="en-US" sz="3600" dirty="0" smtClean="0"/>
              <a:t>Did the book bear evidence of high moral and spiritual values that would reflect a work of the Holy Spirit?</a:t>
            </a:r>
            <a:endParaRPr lang="en-US" sz="3600" dirty="0"/>
          </a:p>
          <a:p>
            <a:endParaRPr lang="en-US" dirty="0" smtClean="0"/>
          </a:p>
          <a:p>
            <a:endParaRPr lang="en-US" dirty="0"/>
          </a:p>
          <a:p>
            <a:endParaRPr lang="en-US" dirty="0"/>
          </a:p>
        </p:txBody>
      </p:sp>
    </p:spTree>
    <p:extLst>
      <p:ext uri="{BB962C8B-B14F-4D97-AF65-F5344CB8AC3E}">
        <p14:creationId xmlns:p14="http://schemas.microsoft.com/office/powerpoint/2010/main" val="414111157"/>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907" y="18661"/>
            <a:ext cx="10571998" cy="1734879"/>
          </a:xfrm>
        </p:spPr>
        <p:txBody>
          <a:bodyPr/>
          <a:lstStyle/>
          <a:p>
            <a:pPr algn="ctr"/>
            <a:r>
              <a:rPr lang="en-US" sz="11500" dirty="0" smtClean="0"/>
              <a:t>NT Breakdown</a:t>
            </a:r>
            <a:endParaRPr lang="en-US" sz="11500" dirty="0"/>
          </a:p>
        </p:txBody>
      </p:sp>
      <p:sp>
        <p:nvSpPr>
          <p:cNvPr id="3" name="Content Placeholder 2"/>
          <p:cNvSpPr>
            <a:spLocks noGrp="1"/>
          </p:cNvSpPr>
          <p:nvPr>
            <p:ph idx="1"/>
          </p:nvPr>
        </p:nvSpPr>
        <p:spPr>
          <a:xfrm>
            <a:off x="149290" y="2380908"/>
            <a:ext cx="11775232" cy="4187844"/>
          </a:xfrm>
        </p:spPr>
        <p:txBody>
          <a:bodyPr>
            <a:normAutofit fontScale="70000" lnSpcReduction="20000"/>
          </a:bodyPr>
          <a:lstStyle/>
          <a:p>
            <a:r>
              <a:rPr lang="en-US" sz="4800" dirty="0" smtClean="0"/>
              <a:t> Gospels (4</a:t>
            </a:r>
            <a:r>
              <a:rPr lang="en-US" sz="4800" dirty="0" smtClean="0"/>
              <a:t>)</a:t>
            </a:r>
          </a:p>
          <a:p>
            <a:pPr lvl="1"/>
            <a:r>
              <a:rPr lang="en-US" sz="4600" dirty="0" smtClean="0"/>
              <a:t>Synoptic ; </a:t>
            </a:r>
            <a:r>
              <a:rPr lang="en-US" sz="4600" dirty="0" err="1" smtClean="0"/>
              <a:t>Johannine</a:t>
            </a:r>
            <a:endParaRPr lang="en-US" sz="4600" dirty="0" smtClean="0"/>
          </a:p>
          <a:p>
            <a:r>
              <a:rPr lang="en-US" sz="4800" dirty="0" smtClean="0"/>
              <a:t> </a:t>
            </a:r>
            <a:r>
              <a:rPr lang="en-US" sz="4800" dirty="0" smtClean="0"/>
              <a:t>History </a:t>
            </a:r>
            <a:r>
              <a:rPr lang="en-US" sz="4800" dirty="0" smtClean="0"/>
              <a:t>of the </a:t>
            </a:r>
            <a:r>
              <a:rPr lang="en-US" sz="4800" dirty="0" smtClean="0"/>
              <a:t>Church [Acts] </a:t>
            </a:r>
            <a:r>
              <a:rPr lang="en-US" sz="4800" dirty="0" smtClean="0"/>
              <a:t>(1)</a:t>
            </a:r>
          </a:p>
          <a:p>
            <a:r>
              <a:rPr lang="en-US" sz="4800" dirty="0" smtClean="0"/>
              <a:t> Epistles</a:t>
            </a:r>
          </a:p>
          <a:p>
            <a:pPr lvl="1"/>
            <a:r>
              <a:rPr lang="en-US" sz="4600" dirty="0"/>
              <a:t> </a:t>
            </a:r>
            <a:r>
              <a:rPr lang="en-US" sz="4600" dirty="0" smtClean="0"/>
              <a:t>Pauline Epistles (13)*</a:t>
            </a:r>
          </a:p>
          <a:p>
            <a:pPr lvl="1"/>
            <a:r>
              <a:rPr lang="en-US" sz="4600" dirty="0" smtClean="0"/>
              <a:t> General Epistles (8)</a:t>
            </a:r>
          </a:p>
          <a:p>
            <a:r>
              <a:rPr lang="en-US" sz="4800" dirty="0" smtClean="0"/>
              <a:t> Revelation (1)</a:t>
            </a:r>
          </a:p>
          <a:p>
            <a:endParaRPr lang="en-US" dirty="0"/>
          </a:p>
        </p:txBody>
      </p:sp>
    </p:spTree>
    <p:extLst>
      <p:ext uri="{BB962C8B-B14F-4D97-AF65-F5344CB8AC3E}">
        <p14:creationId xmlns:p14="http://schemas.microsoft.com/office/powerpoint/2010/main" val="43667825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987005" y="1381199"/>
            <a:ext cx="4354285" cy="947057"/>
          </a:xfrm>
        </p:spPr>
        <p:txBody>
          <a:bodyPr anchor="t">
            <a:noAutofit/>
          </a:bodyPr>
          <a:lstStyle/>
          <a:p>
            <a:r>
              <a:rPr lang="en-US" sz="8000" dirty="0" smtClean="0"/>
              <a:t>Gospels</a:t>
            </a:r>
            <a:endParaRPr lang="en-US" sz="8000" dirty="0"/>
          </a:p>
        </p:txBody>
      </p:sp>
      <p:sp>
        <p:nvSpPr>
          <p:cNvPr id="3" name="Content Placeholder 2"/>
          <p:cNvSpPr>
            <a:spLocks noGrp="1"/>
          </p:cNvSpPr>
          <p:nvPr>
            <p:ph idx="1"/>
          </p:nvPr>
        </p:nvSpPr>
        <p:spPr>
          <a:xfrm>
            <a:off x="-1" y="0"/>
            <a:ext cx="7554995" cy="6857999"/>
          </a:xfrm>
        </p:spPr>
        <p:txBody>
          <a:bodyPr>
            <a:normAutofit/>
          </a:bodyPr>
          <a:lstStyle/>
          <a:p>
            <a:r>
              <a:rPr lang="en-US" sz="2800" dirty="0" smtClean="0"/>
              <a:t>Are </a:t>
            </a:r>
            <a:r>
              <a:rPr lang="en-US" sz="2800" dirty="0" smtClean="0"/>
              <a:t>not biographies; each Gospel writer wants to say something about who Jesus is. </a:t>
            </a:r>
          </a:p>
          <a:p>
            <a:pPr lvl="1"/>
            <a:r>
              <a:rPr lang="en-US" sz="2600" dirty="0" smtClean="0"/>
              <a:t>Gospels are written to a particular context and community, which is why certain Gospels contain information that others do not.</a:t>
            </a:r>
          </a:p>
          <a:p>
            <a:pPr lvl="1"/>
            <a:r>
              <a:rPr lang="en-US" sz="2600" dirty="0" smtClean="0"/>
              <a:t>John 21:</a:t>
            </a:r>
            <a:r>
              <a:rPr lang="en-US" sz="2600" dirty="0" smtClean="0"/>
              <a:t>25 </a:t>
            </a:r>
            <a:r>
              <a:rPr lang="mr-IN" sz="2600" dirty="0" smtClean="0"/>
              <a:t>–</a:t>
            </a:r>
            <a:r>
              <a:rPr lang="en-US" sz="2600" dirty="0" smtClean="0"/>
              <a:t> not exhaustive</a:t>
            </a:r>
          </a:p>
          <a:p>
            <a:pPr lvl="1"/>
            <a:r>
              <a:rPr lang="en-US" sz="2800" dirty="0" smtClean="0"/>
              <a:t>Synoptic </a:t>
            </a:r>
            <a:r>
              <a:rPr lang="en-US" sz="2800" dirty="0" smtClean="0"/>
              <a:t>Gospels (Mt., Mk., Lk.) and Johannine Gospel (Jn.)</a:t>
            </a:r>
          </a:p>
          <a:p>
            <a:r>
              <a:rPr lang="en-US" sz="2800" dirty="0" smtClean="0"/>
              <a:t>Mark is commonly attributed as having been written first </a:t>
            </a:r>
          </a:p>
          <a:p>
            <a:r>
              <a:rPr lang="en-US" sz="2800" dirty="0" smtClean="0"/>
              <a:t>Q-source</a:t>
            </a:r>
          </a:p>
          <a:p>
            <a:endParaRPr lang="en-US" dirty="0"/>
          </a:p>
        </p:txBody>
      </p:sp>
      <p:sp>
        <p:nvSpPr>
          <p:cNvPr id="6" name="Title 1">
            <a:extLst>
              <a:ext uri="{FF2B5EF4-FFF2-40B4-BE49-F238E27FC236}">
                <a16:creationId xmlns="" xmlns:a16="http://schemas.microsoft.com/office/drawing/2014/main" id="{5F3F6C66-D6D7-4A72-9928-967AEA400766}"/>
              </a:ext>
            </a:extLst>
          </p:cNvPr>
          <p:cNvSpPr txBox="1">
            <a:spLocks/>
          </p:cNvSpPr>
          <p:nvPr/>
        </p:nvSpPr>
        <p:spPr>
          <a:xfrm>
            <a:off x="7708194" y="2771453"/>
            <a:ext cx="4330606" cy="4107023"/>
          </a:xfrm>
          <a:prstGeom prst="rect">
            <a:avLst/>
          </a:prstGeom>
          <a:effectLst>
            <a:outerShdw blurRad="50800" dir="14400000">
              <a:srgbClr val="000000">
                <a:alpha val="60000"/>
              </a:srgbClr>
            </a:outerShdw>
          </a:effectLst>
        </p:spPr>
        <p:txBody>
          <a:bodyPr vert="horz" lIns="91440" tIns="45720" rIns="91440" bIns="45720" rtlCol="0" anchor="t">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Arial" panose="020B0604020202020204" pitchFamily="34" charset="0"/>
              <a:buChar char="•"/>
            </a:pPr>
            <a:r>
              <a:rPr lang="en-US" sz="5400" dirty="0" smtClean="0"/>
              <a:t>Matthew </a:t>
            </a:r>
          </a:p>
          <a:p>
            <a:pPr marL="571500" indent="-571500">
              <a:buFont typeface="Arial" panose="020B0604020202020204" pitchFamily="34" charset="0"/>
              <a:buChar char="•"/>
            </a:pPr>
            <a:r>
              <a:rPr lang="en-US" sz="5400" dirty="0" smtClean="0"/>
              <a:t>Mark </a:t>
            </a:r>
          </a:p>
          <a:p>
            <a:pPr marL="571500" indent="-571500">
              <a:buFont typeface="Arial" panose="020B0604020202020204" pitchFamily="34" charset="0"/>
              <a:buChar char="•"/>
            </a:pPr>
            <a:r>
              <a:rPr lang="en-US" sz="5400" dirty="0" smtClean="0"/>
              <a:t>Luke </a:t>
            </a:r>
          </a:p>
          <a:p>
            <a:pPr marL="571500" indent="-571500">
              <a:buFont typeface="Arial" panose="020B0604020202020204" pitchFamily="34" charset="0"/>
              <a:buChar char="•"/>
            </a:pPr>
            <a:r>
              <a:rPr lang="en-US" sz="5400" dirty="0" smtClean="0"/>
              <a:t>John </a:t>
            </a:r>
            <a:endParaRPr lang="en-US" sz="5400" dirty="0"/>
          </a:p>
        </p:txBody>
      </p:sp>
    </p:spTree>
    <p:extLst>
      <p:ext uri="{BB962C8B-B14F-4D97-AF65-F5344CB8AC3E}">
        <p14:creationId xmlns:p14="http://schemas.microsoft.com/office/powerpoint/2010/main" val="3888488965"/>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987005" y="1381199"/>
            <a:ext cx="4354285" cy="947057"/>
          </a:xfrm>
        </p:spPr>
        <p:txBody>
          <a:bodyPr anchor="t">
            <a:noAutofit/>
          </a:bodyPr>
          <a:lstStyle/>
          <a:p>
            <a:r>
              <a:rPr lang="en-US" sz="8000" dirty="0" smtClean="0"/>
              <a:t>History</a:t>
            </a:r>
            <a:endParaRPr lang="en-US" sz="8000" dirty="0"/>
          </a:p>
        </p:txBody>
      </p:sp>
      <p:sp>
        <p:nvSpPr>
          <p:cNvPr id="3" name="Content Placeholder 2"/>
          <p:cNvSpPr>
            <a:spLocks noGrp="1"/>
          </p:cNvSpPr>
          <p:nvPr>
            <p:ph idx="1"/>
          </p:nvPr>
        </p:nvSpPr>
        <p:spPr>
          <a:xfrm>
            <a:off x="-1" y="0"/>
            <a:ext cx="7554995" cy="6857999"/>
          </a:xfrm>
        </p:spPr>
        <p:txBody>
          <a:bodyPr>
            <a:normAutofit/>
          </a:bodyPr>
          <a:lstStyle/>
          <a:p>
            <a:r>
              <a:rPr lang="en-US" sz="4000" dirty="0" smtClean="0"/>
              <a:t>Covers the time period of 30-62 AD</a:t>
            </a:r>
          </a:p>
          <a:p>
            <a:r>
              <a:rPr lang="en-US" sz="4000" dirty="0" smtClean="0"/>
              <a:t>Typically dated from 80-90 AD</a:t>
            </a:r>
          </a:p>
          <a:p>
            <a:r>
              <a:rPr lang="en-US" sz="4000" dirty="0" smtClean="0"/>
              <a:t>Very narrative written</a:t>
            </a:r>
          </a:p>
          <a:p>
            <a:r>
              <a:rPr lang="en-US" sz="4000" dirty="0" smtClean="0"/>
              <a:t>Account of the history of Christianity from post-resurrection to Paul’s imprisonment</a:t>
            </a:r>
          </a:p>
          <a:p>
            <a:endParaRPr lang="en-US" dirty="0"/>
          </a:p>
        </p:txBody>
      </p:sp>
      <p:sp>
        <p:nvSpPr>
          <p:cNvPr id="6" name="Title 1">
            <a:extLst>
              <a:ext uri="{FF2B5EF4-FFF2-40B4-BE49-F238E27FC236}">
                <a16:creationId xmlns="" xmlns:a16="http://schemas.microsoft.com/office/drawing/2014/main" id="{5F3F6C66-D6D7-4A72-9928-967AEA400766}"/>
              </a:ext>
            </a:extLst>
          </p:cNvPr>
          <p:cNvSpPr txBox="1">
            <a:spLocks/>
          </p:cNvSpPr>
          <p:nvPr/>
        </p:nvSpPr>
        <p:spPr>
          <a:xfrm>
            <a:off x="7708194" y="2771453"/>
            <a:ext cx="4330606" cy="4107023"/>
          </a:xfrm>
          <a:prstGeom prst="rect">
            <a:avLst/>
          </a:prstGeom>
          <a:effectLst>
            <a:outerShdw blurRad="50800" dir="14400000">
              <a:srgbClr val="000000">
                <a:alpha val="60000"/>
              </a:srgbClr>
            </a:outerShdw>
          </a:effectLst>
        </p:spPr>
        <p:txBody>
          <a:bodyPr vert="horz" lIns="91440" tIns="45720" rIns="91440" bIns="45720" rtlCol="0" anchor="t">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Arial" panose="020B0604020202020204" pitchFamily="34" charset="0"/>
              <a:buChar char="•"/>
            </a:pPr>
            <a:r>
              <a:rPr lang="en-US" sz="5400" dirty="0" smtClean="0"/>
              <a:t>Acts</a:t>
            </a:r>
            <a:endParaRPr lang="en-US" sz="5400" dirty="0" smtClean="0"/>
          </a:p>
        </p:txBody>
      </p:sp>
    </p:spTree>
    <p:extLst>
      <p:ext uri="{BB962C8B-B14F-4D97-AF65-F5344CB8AC3E}">
        <p14:creationId xmlns:p14="http://schemas.microsoft.com/office/powerpoint/2010/main" val="416545572"/>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987005" y="1381199"/>
            <a:ext cx="4354285" cy="947057"/>
          </a:xfrm>
        </p:spPr>
        <p:txBody>
          <a:bodyPr anchor="t">
            <a:noAutofit/>
          </a:bodyPr>
          <a:lstStyle/>
          <a:p>
            <a:r>
              <a:rPr lang="en-US" sz="8000" dirty="0" smtClean="0"/>
              <a:t>Epistles</a:t>
            </a:r>
            <a:endParaRPr lang="en-US" sz="8000" dirty="0"/>
          </a:p>
        </p:txBody>
      </p:sp>
      <p:sp>
        <p:nvSpPr>
          <p:cNvPr id="3" name="Content Placeholder 2"/>
          <p:cNvSpPr>
            <a:spLocks noGrp="1"/>
          </p:cNvSpPr>
          <p:nvPr>
            <p:ph idx="1"/>
          </p:nvPr>
        </p:nvSpPr>
        <p:spPr>
          <a:xfrm>
            <a:off x="-1" y="0"/>
            <a:ext cx="7554995" cy="6857999"/>
          </a:xfrm>
        </p:spPr>
        <p:txBody>
          <a:bodyPr>
            <a:normAutofit/>
          </a:bodyPr>
          <a:lstStyle/>
          <a:p>
            <a:r>
              <a:rPr lang="en-US" sz="4800" dirty="0" smtClean="0"/>
              <a:t>Written to Churches</a:t>
            </a:r>
          </a:p>
          <a:p>
            <a:r>
              <a:rPr lang="en-US" sz="4800" dirty="0" smtClean="0"/>
              <a:t>Written to People “Pastorals”</a:t>
            </a:r>
          </a:p>
          <a:p>
            <a:r>
              <a:rPr lang="en-US" sz="4800" dirty="0" smtClean="0"/>
              <a:t>Ordered by length (except if numbered</a:t>
            </a:r>
            <a:r>
              <a:rPr lang="mr-IN" sz="4800" dirty="0" smtClean="0"/>
              <a:t>…</a:t>
            </a:r>
            <a:r>
              <a:rPr lang="en-US" sz="4800" dirty="0" smtClean="0"/>
              <a:t> i.e. 1</a:t>
            </a:r>
            <a:r>
              <a:rPr lang="en-US" sz="4800" baseline="30000" dirty="0" smtClean="0"/>
              <a:t>st</a:t>
            </a:r>
            <a:r>
              <a:rPr lang="en-US" sz="4800" dirty="0" smtClean="0"/>
              <a:t>, 2</a:t>
            </a:r>
            <a:r>
              <a:rPr lang="en-US" sz="4800" baseline="30000" dirty="0" smtClean="0"/>
              <a:t>nd</a:t>
            </a:r>
            <a:r>
              <a:rPr lang="en-US" sz="4800" dirty="0"/>
              <a:t> </a:t>
            </a:r>
            <a:r>
              <a:rPr lang="en-US" sz="4800" dirty="0" smtClean="0"/>
              <a:t>Corinthians)</a:t>
            </a:r>
            <a:endParaRPr lang="en-US" sz="4800" dirty="0" smtClean="0"/>
          </a:p>
        </p:txBody>
      </p:sp>
      <p:sp>
        <p:nvSpPr>
          <p:cNvPr id="6" name="Title 1">
            <a:extLst>
              <a:ext uri="{FF2B5EF4-FFF2-40B4-BE49-F238E27FC236}">
                <a16:creationId xmlns="" xmlns:a16="http://schemas.microsoft.com/office/drawing/2014/main" id="{5F3F6C66-D6D7-4A72-9928-967AEA400766}"/>
              </a:ext>
            </a:extLst>
          </p:cNvPr>
          <p:cNvSpPr txBox="1">
            <a:spLocks/>
          </p:cNvSpPr>
          <p:nvPr/>
        </p:nvSpPr>
        <p:spPr>
          <a:xfrm>
            <a:off x="7708194" y="2771453"/>
            <a:ext cx="4330606" cy="4107023"/>
          </a:xfrm>
          <a:prstGeom prst="rect">
            <a:avLst/>
          </a:prstGeom>
          <a:effectLst>
            <a:outerShdw blurRad="50800" dir="14400000">
              <a:srgbClr val="000000">
                <a:alpha val="60000"/>
              </a:srgbClr>
            </a:outerShdw>
          </a:effectLst>
        </p:spPr>
        <p:txBody>
          <a:bodyPr vert="horz" lIns="91440" tIns="45720" rIns="91440" bIns="45720" rtlCol="0" anchor="t">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Arial" panose="020B0604020202020204" pitchFamily="34" charset="0"/>
              <a:buChar char="•"/>
            </a:pPr>
            <a:r>
              <a:rPr lang="en-US" sz="5400" dirty="0" smtClean="0"/>
              <a:t>Pauline (13)</a:t>
            </a:r>
            <a:endParaRPr lang="en-US" sz="5400" dirty="0" smtClean="0"/>
          </a:p>
        </p:txBody>
      </p:sp>
    </p:spTree>
    <p:extLst>
      <p:ext uri="{BB962C8B-B14F-4D97-AF65-F5344CB8AC3E}">
        <p14:creationId xmlns:p14="http://schemas.microsoft.com/office/powerpoint/2010/main" val="2202219779"/>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 y="2646103"/>
            <a:ext cx="11881556" cy="970450"/>
          </a:xfrm>
        </p:spPr>
        <p:txBody>
          <a:bodyPr/>
          <a:lstStyle/>
          <a:p>
            <a:r>
              <a:rPr lang="en-US" sz="11500" dirty="0" smtClean="0"/>
              <a:t>Deutero-Pauline</a:t>
            </a:r>
            <a:endParaRPr lang="en-US" sz="11500" dirty="0"/>
          </a:p>
        </p:txBody>
      </p:sp>
      <p:sp>
        <p:nvSpPr>
          <p:cNvPr id="4" name="Title 1"/>
          <p:cNvSpPr txBox="1">
            <a:spLocks/>
          </p:cNvSpPr>
          <p:nvPr/>
        </p:nvSpPr>
        <p:spPr>
          <a:xfrm>
            <a:off x="810000" y="5031583"/>
            <a:ext cx="10571998" cy="1420426"/>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t>Refers to work attributed/included in the Pauline corpus, but are viewed by scholars as products, not of the Apostle Paul, but rather followers of Paul or a Pauline School of </a:t>
            </a:r>
            <a:r>
              <a:rPr lang="en-US" sz="3600" dirty="0" smtClean="0"/>
              <a:t>thought</a:t>
            </a:r>
            <a:r>
              <a:rPr lang="en-US" sz="3600" dirty="0" smtClean="0"/>
              <a:t>.</a:t>
            </a:r>
            <a:endParaRPr lang="en-US" sz="3600" dirty="0"/>
          </a:p>
        </p:txBody>
      </p:sp>
    </p:spTree>
    <p:extLst>
      <p:ext uri="{BB962C8B-B14F-4D97-AF65-F5344CB8AC3E}">
        <p14:creationId xmlns:p14="http://schemas.microsoft.com/office/powerpoint/2010/main" val="130148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97111" y="4354250"/>
            <a:ext cx="10571998" cy="1420426"/>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6600" dirty="0" smtClean="0"/>
              <a:t>“I </a:t>
            </a:r>
            <a:r>
              <a:rPr lang="en-US" sz="6600" dirty="0" err="1" smtClean="0"/>
              <a:t>Tertius</a:t>
            </a:r>
            <a:r>
              <a:rPr lang="en-US" sz="6600" dirty="0" smtClean="0"/>
              <a:t>, who wrote this epistle, greet you in the LORD”</a:t>
            </a:r>
            <a:endParaRPr lang="en-US" sz="6600" dirty="0"/>
          </a:p>
        </p:txBody>
      </p:sp>
      <p:sp>
        <p:nvSpPr>
          <p:cNvPr id="3" name="Title 2"/>
          <p:cNvSpPr>
            <a:spLocks noGrp="1"/>
          </p:cNvSpPr>
          <p:nvPr>
            <p:ph type="title"/>
          </p:nvPr>
        </p:nvSpPr>
        <p:spPr>
          <a:xfrm>
            <a:off x="8077222" y="5611855"/>
            <a:ext cx="3790222" cy="970450"/>
          </a:xfrm>
        </p:spPr>
        <p:txBody>
          <a:bodyPr/>
          <a:lstStyle/>
          <a:p>
            <a:r>
              <a:rPr lang="en-US" dirty="0" smtClean="0"/>
              <a:t>Romans 16:22</a:t>
            </a:r>
            <a:endParaRPr lang="en-US" dirty="0"/>
          </a:p>
        </p:txBody>
      </p:sp>
    </p:spTree>
    <p:extLst>
      <p:ext uri="{BB962C8B-B14F-4D97-AF65-F5344CB8AC3E}">
        <p14:creationId xmlns:p14="http://schemas.microsoft.com/office/powerpoint/2010/main" val="2153005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848903" y="1237805"/>
            <a:ext cx="4221995" cy="4034815"/>
          </a:xfrm>
        </p:spPr>
        <p:txBody>
          <a:bodyPr anchor="t">
            <a:normAutofit/>
          </a:bodyPr>
          <a:lstStyle/>
          <a:p>
            <a:r>
              <a:rPr lang="en-US" sz="6000" dirty="0"/>
              <a:t>Our </a:t>
            </a:r>
            <a:br>
              <a:rPr lang="en-US" sz="6000" dirty="0"/>
            </a:br>
            <a:r>
              <a:rPr lang="en-US" sz="6000" dirty="0" smtClean="0"/>
              <a:t>Affirmation</a:t>
            </a:r>
            <a:endParaRPr lang="en-US" sz="6000" dirty="0"/>
          </a:p>
        </p:txBody>
      </p:sp>
      <p:sp>
        <p:nvSpPr>
          <p:cNvPr id="3" name="Content Placeholder 2"/>
          <p:cNvSpPr>
            <a:spLocks noGrp="1"/>
          </p:cNvSpPr>
          <p:nvPr>
            <p:ph idx="1"/>
          </p:nvPr>
        </p:nvSpPr>
        <p:spPr>
          <a:xfrm>
            <a:off x="-1" y="0"/>
            <a:ext cx="7554995" cy="6858000"/>
          </a:xfrm>
        </p:spPr>
        <p:txBody>
          <a:bodyPr/>
          <a:lstStyle/>
          <a:p>
            <a:r>
              <a:rPr lang="en-US" sz="4000" dirty="0" smtClean="0"/>
              <a:t>All Scripture is inspired</a:t>
            </a:r>
          </a:p>
          <a:p>
            <a:r>
              <a:rPr lang="en-US" sz="4000" dirty="0" smtClean="0"/>
              <a:t>All Scripture is authoritative</a:t>
            </a:r>
          </a:p>
          <a:p>
            <a:r>
              <a:rPr lang="en-US" sz="4000" dirty="0" smtClean="0"/>
              <a:t>Scripture contains all things necessary for salvation</a:t>
            </a:r>
            <a:endParaRPr lang="en-US" dirty="0"/>
          </a:p>
          <a:p>
            <a:endParaRPr lang="en-US" dirty="0"/>
          </a:p>
        </p:txBody>
      </p:sp>
    </p:spTree>
    <p:extLst>
      <p:ext uri="{BB962C8B-B14F-4D97-AF65-F5344CB8AC3E}">
        <p14:creationId xmlns:p14="http://schemas.microsoft.com/office/powerpoint/2010/main" val="2327385501"/>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8238765" y="1774372"/>
            <a:ext cx="3702864" cy="947057"/>
          </a:xfrm>
        </p:spPr>
        <p:txBody>
          <a:bodyPr anchor="t">
            <a:normAutofit fontScale="90000"/>
          </a:bodyPr>
          <a:lstStyle/>
          <a:p>
            <a:r>
              <a:rPr lang="en-US" sz="4400" dirty="0" smtClean="0"/>
              <a:t>Pauline Letters</a:t>
            </a:r>
            <a:endParaRPr lang="en-US" sz="4400" dirty="0"/>
          </a:p>
        </p:txBody>
      </p:sp>
      <p:sp>
        <p:nvSpPr>
          <p:cNvPr id="3" name="Content Placeholder 2"/>
          <p:cNvSpPr>
            <a:spLocks noGrp="1"/>
          </p:cNvSpPr>
          <p:nvPr>
            <p:ph idx="1"/>
          </p:nvPr>
        </p:nvSpPr>
        <p:spPr>
          <a:xfrm>
            <a:off x="1" y="0"/>
            <a:ext cx="7554994" cy="6857999"/>
          </a:xfrm>
        </p:spPr>
        <p:txBody>
          <a:bodyPr>
            <a:normAutofit/>
          </a:bodyPr>
          <a:lstStyle/>
          <a:p>
            <a:r>
              <a:rPr lang="en-US" sz="3600" dirty="0" smtClean="0"/>
              <a:t>Undisputed Pauline Letters</a:t>
            </a:r>
          </a:p>
          <a:p>
            <a:pPr lvl="1"/>
            <a:r>
              <a:rPr lang="en-US" sz="3200" dirty="0" smtClean="0"/>
              <a:t>1</a:t>
            </a:r>
            <a:r>
              <a:rPr lang="en-US" sz="3200" baseline="30000" dirty="0" smtClean="0"/>
              <a:t>st</a:t>
            </a:r>
            <a:r>
              <a:rPr lang="en-US" sz="3200" dirty="0" smtClean="0"/>
              <a:t> Thessalonians</a:t>
            </a:r>
          </a:p>
          <a:p>
            <a:pPr lvl="1"/>
            <a:r>
              <a:rPr lang="en-US" sz="3200" dirty="0" smtClean="0"/>
              <a:t> Galatians</a:t>
            </a:r>
          </a:p>
          <a:p>
            <a:pPr lvl="2"/>
            <a:r>
              <a:rPr lang="en-US" sz="3200" dirty="0" smtClean="0"/>
              <a:t> (6:11)</a:t>
            </a:r>
          </a:p>
          <a:p>
            <a:pPr lvl="1"/>
            <a:r>
              <a:rPr lang="en-US" sz="3200" dirty="0" smtClean="0"/>
              <a:t> 1</a:t>
            </a:r>
            <a:r>
              <a:rPr lang="en-US" sz="3200" baseline="30000" dirty="0" smtClean="0"/>
              <a:t>st</a:t>
            </a:r>
            <a:r>
              <a:rPr lang="en-US" sz="3200" dirty="0" smtClean="0"/>
              <a:t> Corinthians</a:t>
            </a:r>
          </a:p>
          <a:p>
            <a:pPr lvl="2"/>
            <a:r>
              <a:rPr lang="en-US" sz="3200" dirty="0"/>
              <a:t> </a:t>
            </a:r>
            <a:r>
              <a:rPr lang="en-US" sz="3200" dirty="0" smtClean="0"/>
              <a:t>(16:21)</a:t>
            </a:r>
          </a:p>
          <a:p>
            <a:pPr lvl="1"/>
            <a:r>
              <a:rPr lang="en-US" sz="3200" dirty="0" smtClean="0"/>
              <a:t> 2</a:t>
            </a:r>
            <a:r>
              <a:rPr lang="en-US" sz="3200" baseline="30000" dirty="0" smtClean="0"/>
              <a:t>nd</a:t>
            </a:r>
            <a:r>
              <a:rPr lang="en-US" sz="3200" dirty="0" smtClean="0"/>
              <a:t> Corinthians</a:t>
            </a:r>
          </a:p>
          <a:p>
            <a:pPr lvl="1"/>
            <a:r>
              <a:rPr lang="en-US" sz="3200" dirty="0" smtClean="0"/>
              <a:t> Philippians</a:t>
            </a:r>
          </a:p>
          <a:p>
            <a:pPr lvl="1"/>
            <a:r>
              <a:rPr lang="en-US" sz="3200" dirty="0" smtClean="0"/>
              <a:t> Philemon</a:t>
            </a:r>
          </a:p>
          <a:p>
            <a:pPr lvl="1"/>
            <a:r>
              <a:rPr lang="en-US" sz="3200" dirty="0" smtClean="0"/>
              <a:t> Romans</a:t>
            </a:r>
            <a:endParaRPr lang="en-US" sz="2000" dirty="0"/>
          </a:p>
          <a:p>
            <a:endParaRPr lang="en-US" dirty="0"/>
          </a:p>
        </p:txBody>
      </p:sp>
    </p:spTree>
    <p:extLst>
      <p:ext uri="{BB962C8B-B14F-4D97-AF65-F5344CB8AC3E}">
        <p14:creationId xmlns:p14="http://schemas.microsoft.com/office/powerpoint/2010/main" val="382381408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750774" y="1237805"/>
            <a:ext cx="4441226" cy="4034815"/>
          </a:xfrm>
        </p:spPr>
        <p:txBody>
          <a:bodyPr anchor="t">
            <a:normAutofit/>
          </a:bodyPr>
          <a:lstStyle/>
          <a:p>
            <a:r>
              <a:rPr lang="en-US" sz="6000" dirty="0" smtClean="0"/>
              <a:t> </a:t>
            </a:r>
            <a:r>
              <a:rPr lang="en-US" sz="6000" dirty="0"/>
              <a:t/>
            </a:r>
            <a:br>
              <a:rPr lang="en-US" sz="6000" dirty="0"/>
            </a:br>
            <a:r>
              <a:rPr lang="en-US" sz="6000" dirty="0" smtClean="0"/>
              <a:t/>
            </a:r>
            <a:br>
              <a:rPr lang="en-US" sz="6000" dirty="0" smtClean="0"/>
            </a:br>
            <a:r>
              <a:rPr lang="en-US" sz="6000" dirty="0" smtClean="0"/>
              <a:t>Breakdown</a:t>
            </a:r>
            <a:endParaRPr lang="en-US" sz="6000" dirty="0"/>
          </a:p>
        </p:txBody>
      </p:sp>
      <p:sp>
        <p:nvSpPr>
          <p:cNvPr id="3" name="Content Placeholder 2"/>
          <p:cNvSpPr>
            <a:spLocks noGrp="1"/>
          </p:cNvSpPr>
          <p:nvPr>
            <p:ph idx="1"/>
          </p:nvPr>
        </p:nvSpPr>
        <p:spPr>
          <a:xfrm>
            <a:off x="-1" y="0"/>
            <a:ext cx="7554995" cy="6858000"/>
          </a:xfrm>
        </p:spPr>
        <p:txBody>
          <a:bodyPr>
            <a:normAutofit/>
          </a:bodyPr>
          <a:lstStyle/>
          <a:p>
            <a:pPr algn="ctr"/>
            <a:r>
              <a:rPr lang="en-US" sz="4800" dirty="0" smtClean="0"/>
              <a:t>New Testament Composition (</a:t>
            </a:r>
            <a:r>
              <a:rPr lang="en-US" sz="4800" dirty="0" smtClean="0"/>
              <a:t>Session 1)</a:t>
            </a:r>
            <a:r>
              <a:rPr lang="en-US" sz="4800" dirty="0" smtClean="0"/>
              <a:t/>
            </a:r>
            <a:br>
              <a:rPr lang="en-US" sz="4800" dirty="0" smtClean="0"/>
            </a:br>
            <a:r>
              <a:rPr lang="en-US" sz="4800" dirty="0" smtClean="0"/>
              <a:t>4/2/19</a:t>
            </a:r>
            <a:br>
              <a:rPr lang="en-US" sz="4800" dirty="0" smtClean="0"/>
            </a:br>
            <a:endParaRPr lang="en-US" sz="4800" dirty="0" smtClean="0"/>
          </a:p>
          <a:p>
            <a:pPr algn="ctr"/>
            <a:r>
              <a:rPr lang="en-US" sz="4800" dirty="0" smtClean="0"/>
              <a:t>New Testament Content (Session 2)</a:t>
            </a:r>
            <a:br>
              <a:rPr lang="en-US" sz="4800" dirty="0" smtClean="0"/>
            </a:br>
            <a:r>
              <a:rPr lang="en-US" sz="4800" dirty="0" smtClean="0"/>
              <a:t>4/9/19</a:t>
            </a:r>
          </a:p>
        </p:txBody>
      </p:sp>
    </p:spTree>
    <p:extLst>
      <p:ext uri="{BB962C8B-B14F-4D97-AF65-F5344CB8AC3E}">
        <p14:creationId xmlns:p14="http://schemas.microsoft.com/office/powerpoint/2010/main" val="599047996"/>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8238765" y="1774372"/>
            <a:ext cx="3702864" cy="2007406"/>
          </a:xfrm>
        </p:spPr>
        <p:txBody>
          <a:bodyPr anchor="t">
            <a:normAutofit/>
          </a:bodyPr>
          <a:lstStyle/>
          <a:p>
            <a:r>
              <a:rPr lang="en-US" sz="6000" dirty="0" err="1" smtClean="0"/>
              <a:t>Deutero</a:t>
            </a:r>
            <a:r>
              <a:rPr lang="en-US" sz="6000" dirty="0"/>
              <a:t> </a:t>
            </a:r>
            <a:r>
              <a:rPr lang="en-US" sz="6000" dirty="0" smtClean="0"/>
              <a:t>- Pauline</a:t>
            </a:r>
            <a:endParaRPr lang="en-US" sz="6000" dirty="0"/>
          </a:p>
        </p:txBody>
      </p:sp>
      <p:sp>
        <p:nvSpPr>
          <p:cNvPr id="3" name="Content Placeholder 2"/>
          <p:cNvSpPr>
            <a:spLocks noGrp="1"/>
          </p:cNvSpPr>
          <p:nvPr>
            <p:ph idx="1"/>
          </p:nvPr>
        </p:nvSpPr>
        <p:spPr>
          <a:xfrm>
            <a:off x="-1" y="0"/>
            <a:ext cx="7554995" cy="6858000"/>
          </a:xfrm>
        </p:spPr>
        <p:txBody>
          <a:bodyPr>
            <a:normAutofit lnSpcReduction="10000"/>
          </a:bodyPr>
          <a:lstStyle/>
          <a:p>
            <a:r>
              <a:rPr lang="en-US" sz="4400" dirty="0" smtClean="0"/>
              <a:t>Deutero-Pauline</a:t>
            </a:r>
          </a:p>
          <a:p>
            <a:pPr lvl="1"/>
            <a:r>
              <a:rPr lang="en-US" sz="4000" dirty="0" smtClean="0"/>
              <a:t> 2 Thessalonians</a:t>
            </a:r>
          </a:p>
          <a:p>
            <a:pPr lvl="2"/>
            <a:r>
              <a:rPr lang="en-US" sz="4000" dirty="0"/>
              <a:t> </a:t>
            </a:r>
            <a:r>
              <a:rPr lang="en-US" sz="4000" dirty="0" smtClean="0"/>
              <a:t>(3:17)</a:t>
            </a:r>
          </a:p>
          <a:p>
            <a:pPr lvl="1"/>
            <a:r>
              <a:rPr lang="en-US" sz="4000" dirty="0" smtClean="0"/>
              <a:t> Colossians</a:t>
            </a:r>
          </a:p>
          <a:p>
            <a:pPr lvl="2"/>
            <a:r>
              <a:rPr lang="en-US" sz="4000" dirty="0"/>
              <a:t> </a:t>
            </a:r>
            <a:r>
              <a:rPr lang="en-US" sz="4000" dirty="0" smtClean="0"/>
              <a:t>(4:18)</a:t>
            </a:r>
          </a:p>
          <a:p>
            <a:pPr lvl="1"/>
            <a:r>
              <a:rPr lang="en-US" sz="4000" dirty="0"/>
              <a:t> </a:t>
            </a:r>
            <a:r>
              <a:rPr lang="en-US" sz="4000" dirty="0" smtClean="0"/>
              <a:t>Ephesians</a:t>
            </a:r>
          </a:p>
          <a:p>
            <a:pPr lvl="1"/>
            <a:r>
              <a:rPr lang="en-US" sz="4000" dirty="0"/>
              <a:t> </a:t>
            </a:r>
            <a:r>
              <a:rPr lang="en-US" sz="4000" dirty="0" smtClean="0"/>
              <a:t>1</a:t>
            </a:r>
            <a:r>
              <a:rPr lang="en-US" sz="4000" baseline="30000" dirty="0" smtClean="0"/>
              <a:t>st</a:t>
            </a:r>
            <a:r>
              <a:rPr lang="en-US" sz="4000" dirty="0" smtClean="0"/>
              <a:t> Timothy</a:t>
            </a:r>
          </a:p>
          <a:p>
            <a:pPr lvl="1"/>
            <a:r>
              <a:rPr lang="en-US" sz="4000" dirty="0" smtClean="0"/>
              <a:t> 2</a:t>
            </a:r>
            <a:r>
              <a:rPr lang="en-US" sz="4000" baseline="30000" dirty="0" smtClean="0"/>
              <a:t>nd</a:t>
            </a:r>
            <a:r>
              <a:rPr lang="en-US" sz="4000" dirty="0" smtClean="0"/>
              <a:t> Timothy</a:t>
            </a:r>
          </a:p>
          <a:p>
            <a:pPr lvl="1"/>
            <a:r>
              <a:rPr lang="en-US" sz="4000" dirty="0" smtClean="0"/>
              <a:t>Titus</a:t>
            </a:r>
            <a:endParaRPr lang="en-US" sz="2800" dirty="0"/>
          </a:p>
          <a:p>
            <a:endParaRPr lang="en-US" dirty="0"/>
          </a:p>
        </p:txBody>
      </p:sp>
    </p:spTree>
    <p:extLst>
      <p:ext uri="{BB962C8B-B14F-4D97-AF65-F5344CB8AC3E}">
        <p14:creationId xmlns:p14="http://schemas.microsoft.com/office/powerpoint/2010/main" val="4015329683"/>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987005" y="1381199"/>
            <a:ext cx="4354285" cy="947057"/>
          </a:xfrm>
        </p:spPr>
        <p:txBody>
          <a:bodyPr anchor="t">
            <a:noAutofit/>
          </a:bodyPr>
          <a:lstStyle/>
          <a:p>
            <a:r>
              <a:rPr lang="en-US" sz="8000" dirty="0" smtClean="0"/>
              <a:t>Epistles</a:t>
            </a:r>
            <a:endParaRPr lang="en-US" sz="8000" dirty="0"/>
          </a:p>
        </p:txBody>
      </p:sp>
      <p:sp>
        <p:nvSpPr>
          <p:cNvPr id="3" name="Content Placeholder 2"/>
          <p:cNvSpPr>
            <a:spLocks noGrp="1"/>
          </p:cNvSpPr>
          <p:nvPr>
            <p:ph idx="1"/>
          </p:nvPr>
        </p:nvSpPr>
        <p:spPr>
          <a:xfrm>
            <a:off x="-1" y="0"/>
            <a:ext cx="7554995" cy="6857999"/>
          </a:xfrm>
        </p:spPr>
        <p:txBody>
          <a:bodyPr>
            <a:normAutofit/>
          </a:bodyPr>
          <a:lstStyle/>
          <a:p>
            <a:r>
              <a:rPr lang="en-US" sz="4400" dirty="0" smtClean="0"/>
              <a:t>Written from 49AD </a:t>
            </a:r>
            <a:r>
              <a:rPr lang="mr-IN" sz="4400" dirty="0" smtClean="0"/>
              <a:t>–</a:t>
            </a:r>
            <a:r>
              <a:rPr lang="en-US" sz="4400" dirty="0" smtClean="0"/>
              <a:t> 90AD</a:t>
            </a:r>
          </a:p>
          <a:p>
            <a:r>
              <a:rPr lang="en-US" sz="4400" dirty="0" smtClean="0"/>
              <a:t>Addresses issues such as: Jesus Christ as the High Priest, practical Christian living, suffering as a believer</a:t>
            </a:r>
            <a:endParaRPr lang="en-US" sz="4400" dirty="0"/>
          </a:p>
        </p:txBody>
      </p:sp>
      <p:sp>
        <p:nvSpPr>
          <p:cNvPr id="6" name="Title 1">
            <a:extLst>
              <a:ext uri="{FF2B5EF4-FFF2-40B4-BE49-F238E27FC236}">
                <a16:creationId xmlns="" xmlns:a16="http://schemas.microsoft.com/office/drawing/2014/main" id="{5F3F6C66-D6D7-4A72-9928-967AEA400766}"/>
              </a:ext>
            </a:extLst>
          </p:cNvPr>
          <p:cNvSpPr txBox="1">
            <a:spLocks/>
          </p:cNvSpPr>
          <p:nvPr/>
        </p:nvSpPr>
        <p:spPr>
          <a:xfrm>
            <a:off x="7708194" y="2771453"/>
            <a:ext cx="4330606" cy="4107023"/>
          </a:xfrm>
          <a:prstGeom prst="rect">
            <a:avLst/>
          </a:prstGeom>
          <a:effectLst>
            <a:outerShdw blurRad="50800" dir="14400000">
              <a:srgbClr val="000000">
                <a:alpha val="60000"/>
              </a:srgbClr>
            </a:outerShdw>
          </a:effectLst>
        </p:spPr>
        <p:txBody>
          <a:bodyPr vert="horz" lIns="91440" tIns="45720" rIns="91440" bIns="45720" rtlCol="0" anchor="t">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Arial" panose="020B0604020202020204" pitchFamily="34" charset="0"/>
              <a:buChar char="•"/>
            </a:pPr>
            <a:r>
              <a:rPr lang="en-US" sz="5400" dirty="0" smtClean="0"/>
              <a:t>General (8)</a:t>
            </a:r>
            <a:endParaRPr lang="en-US" sz="5400" dirty="0" smtClean="0"/>
          </a:p>
        </p:txBody>
      </p:sp>
    </p:spTree>
    <p:extLst>
      <p:ext uri="{BB962C8B-B14F-4D97-AF65-F5344CB8AC3E}">
        <p14:creationId xmlns:p14="http://schemas.microsoft.com/office/powerpoint/2010/main" val="1011066693"/>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987005" y="1381199"/>
            <a:ext cx="4354285" cy="947057"/>
          </a:xfrm>
        </p:spPr>
        <p:txBody>
          <a:bodyPr anchor="t">
            <a:noAutofit/>
          </a:bodyPr>
          <a:lstStyle/>
          <a:p>
            <a:r>
              <a:rPr lang="en-US" sz="6000" dirty="0" smtClean="0"/>
              <a:t>Revelation</a:t>
            </a:r>
            <a:endParaRPr lang="en-US" sz="6000" dirty="0"/>
          </a:p>
        </p:txBody>
      </p:sp>
      <p:sp>
        <p:nvSpPr>
          <p:cNvPr id="3" name="Content Placeholder 2"/>
          <p:cNvSpPr>
            <a:spLocks noGrp="1"/>
          </p:cNvSpPr>
          <p:nvPr>
            <p:ph idx="1"/>
          </p:nvPr>
        </p:nvSpPr>
        <p:spPr>
          <a:xfrm>
            <a:off x="-1" y="0"/>
            <a:ext cx="7554995" cy="6857999"/>
          </a:xfrm>
        </p:spPr>
        <p:txBody>
          <a:bodyPr>
            <a:normAutofit/>
          </a:bodyPr>
          <a:lstStyle/>
          <a:p>
            <a:r>
              <a:rPr lang="en-US" sz="5400" dirty="0" smtClean="0"/>
              <a:t>Written 90-96 AD</a:t>
            </a:r>
          </a:p>
          <a:p>
            <a:r>
              <a:rPr lang="en-US" sz="5400" dirty="0" smtClean="0"/>
              <a:t>Attributed to John, same writer of John, 1,2,3</a:t>
            </a:r>
            <a:r>
              <a:rPr lang="en-US" sz="5400" baseline="30000" dirty="0" smtClean="0"/>
              <a:t>rd</a:t>
            </a:r>
            <a:r>
              <a:rPr lang="en-US" sz="5400" dirty="0" smtClean="0"/>
              <a:t> John</a:t>
            </a:r>
          </a:p>
          <a:p>
            <a:endParaRPr lang="en-US" dirty="0"/>
          </a:p>
        </p:txBody>
      </p:sp>
      <p:sp>
        <p:nvSpPr>
          <p:cNvPr id="6" name="Title 1">
            <a:extLst>
              <a:ext uri="{FF2B5EF4-FFF2-40B4-BE49-F238E27FC236}">
                <a16:creationId xmlns="" xmlns:a16="http://schemas.microsoft.com/office/drawing/2014/main" id="{5F3F6C66-D6D7-4A72-9928-967AEA400766}"/>
              </a:ext>
            </a:extLst>
          </p:cNvPr>
          <p:cNvSpPr txBox="1">
            <a:spLocks/>
          </p:cNvSpPr>
          <p:nvPr/>
        </p:nvSpPr>
        <p:spPr>
          <a:xfrm>
            <a:off x="7708194" y="2771453"/>
            <a:ext cx="4330606" cy="4107023"/>
          </a:xfrm>
          <a:prstGeom prst="rect">
            <a:avLst/>
          </a:prstGeom>
          <a:effectLst>
            <a:outerShdw blurRad="50800" dir="14400000">
              <a:srgbClr val="000000">
                <a:alpha val="60000"/>
              </a:srgbClr>
            </a:outerShdw>
          </a:effectLst>
        </p:spPr>
        <p:txBody>
          <a:bodyPr vert="horz" lIns="91440" tIns="45720" rIns="91440" bIns="45720" rtlCol="0" anchor="t">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Arial" panose="020B0604020202020204" pitchFamily="34" charset="0"/>
              <a:buChar char="•"/>
            </a:pPr>
            <a:endParaRPr lang="en-US" sz="5400" dirty="0" smtClean="0"/>
          </a:p>
        </p:txBody>
      </p:sp>
    </p:spTree>
    <p:extLst>
      <p:ext uri="{BB962C8B-B14F-4D97-AF65-F5344CB8AC3E}">
        <p14:creationId xmlns:p14="http://schemas.microsoft.com/office/powerpoint/2010/main" val="2630261578"/>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848903" y="1237805"/>
            <a:ext cx="4221995" cy="4034815"/>
          </a:xfrm>
        </p:spPr>
        <p:txBody>
          <a:bodyPr anchor="t">
            <a:normAutofit/>
          </a:bodyPr>
          <a:lstStyle/>
          <a:p>
            <a:r>
              <a:rPr lang="en-US" sz="6000" dirty="0"/>
              <a:t>Our </a:t>
            </a:r>
            <a:br>
              <a:rPr lang="en-US" sz="6000" dirty="0"/>
            </a:br>
            <a:r>
              <a:rPr lang="en-US" sz="6000" dirty="0" smtClean="0"/>
              <a:t>Affirmation</a:t>
            </a:r>
            <a:endParaRPr lang="en-US" sz="6000" dirty="0"/>
          </a:p>
        </p:txBody>
      </p:sp>
      <p:sp>
        <p:nvSpPr>
          <p:cNvPr id="3" name="Content Placeholder 2"/>
          <p:cNvSpPr>
            <a:spLocks noGrp="1"/>
          </p:cNvSpPr>
          <p:nvPr>
            <p:ph idx="1"/>
          </p:nvPr>
        </p:nvSpPr>
        <p:spPr>
          <a:xfrm>
            <a:off x="-1" y="0"/>
            <a:ext cx="7554995" cy="6858000"/>
          </a:xfrm>
        </p:spPr>
        <p:txBody>
          <a:bodyPr/>
          <a:lstStyle/>
          <a:p>
            <a:r>
              <a:rPr lang="en-US" sz="5400" dirty="0" smtClean="0"/>
              <a:t>All Scripture is inspired</a:t>
            </a:r>
          </a:p>
          <a:p>
            <a:r>
              <a:rPr lang="en-US" sz="5400" dirty="0" smtClean="0"/>
              <a:t>All Scripture is authoritative</a:t>
            </a:r>
          </a:p>
          <a:p>
            <a:r>
              <a:rPr lang="en-US" sz="5400" dirty="0" smtClean="0"/>
              <a:t>Scripture contains all things necessary for salvation</a:t>
            </a:r>
            <a:endParaRPr lang="en-US" sz="2800" dirty="0"/>
          </a:p>
          <a:p>
            <a:endParaRPr lang="en-US" dirty="0"/>
          </a:p>
        </p:txBody>
      </p:sp>
    </p:spTree>
    <p:extLst>
      <p:ext uri="{BB962C8B-B14F-4D97-AF65-F5344CB8AC3E}">
        <p14:creationId xmlns:p14="http://schemas.microsoft.com/office/powerpoint/2010/main" val="2311002195"/>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49" y="4312057"/>
            <a:ext cx="10871927" cy="970450"/>
          </a:xfrm>
        </p:spPr>
        <p:txBody>
          <a:bodyPr/>
          <a:lstStyle/>
          <a:p>
            <a:pPr algn="ctr"/>
            <a:r>
              <a:rPr lang="en-US" sz="9600" dirty="0" smtClean="0"/>
              <a:t>Why a</a:t>
            </a:r>
            <a:r>
              <a:rPr lang="en-US" sz="9600" dirty="0" smtClean="0"/>
              <a:t> New Testament?</a:t>
            </a:r>
            <a:endParaRPr lang="en-US" sz="9600" dirty="0"/>
          </a:p>
        </p:txBody>
      </p:sp>
      <p:sp>
        <p:nvSpPr>
          <p:cNvPr id="3" name="Title 1"/>
          <p:cNvSpPr txBox="1">
            <a:spLocks/>
          </p:cNvSpPr>
          <p:nvPr/>
        </p:nvSpPr>
        <p:spPr>
          <a:xfrm>
            <a:off x="1767430" y="5293056"/>
            <a:ext cx="9347746"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5400" dirty="0"/>
          </a:p>
        </p:txBody>
      </p:sp>
    </p:spTree>
    <p:extLst>
      <p:ext uri="{BB962C8B-B14F-4D97-AF65-F5344CB8AC3E}">
        <p14:creationId xmlns:p14="http://schemas.microsoft.com/office/powerpoint/2010/main" val="42663818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554995" y="1417080"/>
            <a:ext cx="4756075" cy="2570034"/>
          </a:xfrm>
        </p:spPr>
        <p:txBody>
          <a:bodyPr anchor="t">
            <a:normAutofit/>
          </a:bodyPr>
          <a:lstStyle/>
          <a:p>
            <a:pPr algn="ctr"/>
            <a:r>
              <a:rPr lang="en-US" sz="6600" dirty="0" smtClean="0"/>
              <a:t>A New </a:t>
            </a:r>
            <a:r>
              <a:rPr lang="en-US" sz="6600" dirty="0" smtClean="0"/>
              <a:t>Covenant?</a:t>
            </a:r>
            <a:endParaRPr lang="en-US" sz="6600" dirty="0"/>
          </a:p>
        </p:txBody>
      </p:sp>
      <p:sp>
        <p:nvSpPr>
          <p:cNvPr id="3" name="Content Placeholder 2"/>
          <p:cNvSpPr>
            <a:spLocks noGrp="1"/>
          </p:cNvSpPr>
          <p:nvPr>
            <p:ph idx="1"/>
          </p:nvPr>
        </p:nvSpPr>
        <p:spPr>
          <a:xfrm>
            <a:off x="0" y="115442"/>
            <a:ext cx="7554995" cy="6742558"/>
          </a:xfrm>
        </p:spPr>
        <p:txBody>
          <a:bodyPr>
            <a:normAutofit fontScale="92500" lnSpcReduction="10000"/>
          </a:bodyPr>
          <a:lstStyle/>
          <a:p>
            <a:pPr marL="228600" indent="-171450">
              <a:buFont typeface="Arial" panose="020B0604020202020204" pitchFamily="34" charset="0"/>
              <a:buChar char="•"/>
            </a:pPr>
            <a:r>
              <a:rPr lang="en-US" sz="3400" dirty="0" smtClean="0"/>
              <a:t>Jeremiah </a:t>
            </a:r>
            <a:r>
              <a:rPr lang="en-US" sz="3400" dirty="0"/>
              <a:t>31:31</a:t>
            </a:r>
            <a:r>
              <a:rPr lang="en-US" sz="3400" dirty="0" smtClean="0"/>
              <a:t>- 34</a:t>
            </a:r>
            <a:endParaRPr lang="en-US" sz="3400" dirty="0"/>
          </a:p>
          <a:p>
            <a:pPr marL="685800" lvl="1" indent="-171450">
              <a:buFont typeface="Arial" panose="020B0604020202020204" pitchFamily="34" charset="0"/>
              <a:buChar char="•"/>
            </a:pPr>
            <a:r>
              <a:rPr lang="en-US" sz="3000" dirty="0" smtClean="0"/>
              <a:t>“ the days </a:t>
            </a:r>
            <a:r>
              <a:rPr lang="en-US" sz="3000" dirty="0"/>
              <a:t>are coming when I will make a new covenant, and I will write it on their hearts”</a:t>
            </a:r>
          </a:p>
          <a:p>
            <a:pPr marL="228600" indent="-171450">
              <a:buFont typeface="Arial" panose="020B0604020202020204" pitchFamily="34" charset="0"/>
              <a:buChar char="•"/>
            </a:pPr>
            <a:r>
              <a:rPr lang="en-US" sz="3400" dirty="0"/>
              <a:t>Ezek. </a:t>
            </a:r>
            <a:r>
              <a:rPr lang="en-US" sz="3400" dirty="0" smtClean="0"/>
              <a:t>36:26-27</a:t>
            </a:r>
            <a:endParaRPr lang="en-US" sz="3400" dirty="0" smtClean="0"/>
          </a:p>
          <a:p>
            <a:pPr marL="628650" lvl="1" indent="-171450">
              <a:buFont typeface="Arial" panose="020B0604020202020204" pitchFamily="34" charset="0"/>
              <a:buChar char="•"/>
            </a:pPr>
            <a:r>
              <a:rPr lang="en-US" sz="3200" dirty="0" smtClean="0"/>
              <a:t>“</a:t>
            </a:r>
            <a:r>
              <a:rPr lang="en-US" sz="3200" dirty="0" smtClean="0"/>
              <a:t>I will give you a new heart and put a new spirit in you; I will remove from you your heart of stone and give you a heart of flesh. And  I will put m Spirit in you...”</a:t>
            </a:r>
            <a:endParaRPr lang="en-US" sz="3200" dirty="0"/>
          </a:p>
          <a:p>
            <a:pPr marL="228600" indent="-171450">
              <a:buFont typeface="Arial" panose="020B0604020202020204" pitchFamily="34" charset="0"/>
              <a:buChar char="•"/>
            </a:pPr>
            <a:r>
              <a:rPr lang="en-US" sz="3400" dirty="0" smtClean="0"/>
              <a:t>Luke 22:20 (NT)</a:t>
            </a:r>
            <a:endParaRPr lang="en-US" sz="3400" dirty="0"/>
          </a:p>
          <a:p>
            <a:pPr marL="628650" lvl="1" indent="-171450">
              <a:buFont typeface="Arial" panose="020B0604020202020204" pitchFamily="34" charset="0"/>
              <a:buChar char="•"/>
            </a:pPr>
            <a:r>
              <a:rPr lang="en-US" sz="3200" dirty="0" smtClean="0"/>
              <a:t>“This </a:t>
            </a:r>
            <a:r>
              <a:rPr lang="en-US" sz="3200" dirty="0"/>
              <a:t>is the Cup of the new Covenant”</a:t>
            </a:r>
          </a:p>
          <a:p>
            <a:pPr marL="0" indent="0">
              <a:buNone/>
            </a:pPr>
            <a:endParaRPr lang="en-US" sz="3200" dirty="0" smtClean="0"/>
          </a:p>
        </p:txBody>
      </p:sp>
    </p:spTree>
    <p:extLst>
      <p:ext uri="{BB962C8B-B14F-4D97-AF65-F5344CB8AC3E}">
        <p14:creationId xmlns:p14="http://schemas.microsoft.com/office/powerpoint/2010/main" val="2580890162"/>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 xmlns:a16="http://schemas.microsoft.com/office/drawing/2014/main" id="{60344C5B-468D-40BA-8562-BB2A6E423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a:extLst>
              <a:ext uri="{FF2B5EF4-FFF2-40B4-BE49-F238E27FC236}">
                <a16:creationId xmlns="" xmlns:a16="http://schemas.microsoft.com/office/drawing/2014/main" id="{ECAA8197-DF89-4B95-92DB-575C8AFFAC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flipH="1">
            <a:off x="7554995"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3">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5F3F6C66-D6D7-4A72-9928-967AEA400766}"/>
              </a:ext>
            </a:extLst>
          </p:cNvPr>
          <p:cNvSpPr>
            <a:spLocks noGrp="1"/>
          </p:cNvSpPr>
          <p:nvPr>
            <p:ph type="title"/>
          </p:nvPr>
        </p:nvSpPr>
        <p:spPr>
          <a:xfrm>
            <a:off x="7554996" y="1656603"/>
            <a:ext cx="4871536" cy="1329029"/>
          </a:xfrm>
        </p:spPr>
        <p:txBody>
          <a:bodyPr anchor="t">
            <a:normAutofit fontScale="90000"/>
          </a:bodyPr>
          <a:lstStyle/>
          <a:p>
            <a:pPr algn="ctr"/>
            <a:r>
              <a:rPr lang="en-US" sz="6600" dirty="0" smtClean="0"/>
              <a:t>Ways of Reading</a:t>
            </a:r>
            <a:br>
              <a:rPr lang="en-US" sz="6600" dirty="0" smtClean="0"/>
            </a:br>
            <a:r>
              <a:rPr lang="en-US" sz="6600" dirty="0" smtClean="0"/>
              <a:t>New Testament</a:t>
            </a:r>
            <a:endParaRPr lang="en-US" sz="6600" dirty="0"/>
          </a:p>
        </p:txBody>
      </p:sp>
      <p:sp>
        <p:nvSpPr>
          <p:cNvPr id="3" name="Content Placeholder 2"/>
          <p:cNvSpPr>
            <a:spLocks noGrp="1"/>
          </p:cNvSpPr>
          <p:nvPr>
            <p:ph idx="1"/>
          </p:nvPr>
        </p:nvSpPr>
        <p:spPr>
          <a:xfrm>
            <a:off x="0" y="239258"/>
            <a:ext cx="7554995" cy="6618741"/>
          </a:xfrm>
        </p:spPr>
        <p:txBody>
          <a:bodyPr>
            <a:normAutofit/>
          </a:bodyPr>
          <a:lstStyle/>
          <a:p>
            <a:pPr marL="228600" indent="-171450">
              <a:buFont typeface="Arial" panose="020B0604020202020204" pitchFamily="34" charset="0"/>
              <a:buChar char="•"/>
            </a:pPr>
            <a:r>
              <a:rPr lang="en-US" sz="8800" dirty="0"/>
              <a:t> </a:t>
            </a:r>
            <a:r>
              <a:rPr lang="en-US" sz="8800" dirty="0" smtClean="0"/>
              <a:t>Super Secessionism</a:t>
            </a:r>
          </a:p>
          <a:p>
            <a:pPr marL="228600" indent="-171450">
              <a:buFont typeface="Arial" panose="020B0604020202020204" pitchFamily="34" charset="0"/>
              <a:buChar char="•"/>
            </a:pPr>
            <a:r>
              <a:rPr lang="en-US" sz="8800" dirty="0" smtClean="0"/>
              <a:t> Typology </a:t>
            </a:r>
          </a:p>
          <a:p>
            <a:pPr marL="228600" indent="-171450">
              <a:buFont typeface="Arial" panose="020B0604020202020204" pitchFamily="34" charset="0"/>
              <a:buChar char="•"/>
            </a:pPr>
            <a:r>
              <a:rPr lang="en-US" sz="8800" dirty="0"/>
              <a:t> </a:t>
            </a:r>
            <a:r>
              <a:rPr lang="en-US" sz="8800" dirty="0" smtClean="0"/>
              <a:t>Covenant</a:t>
            </a:r>
          </a:p>
          <a:p>
            <a:pPr marL="228600" indent="-171450">
              <a:buFont typeface="Arial" panose="020B0604020202020204" pitchFamily="34" charset="0"/>
              <a:buChar char="•"/>
            </a:pPr>
            <a:endParaRPr lang="en-US" sz="3400" dirty="0" smtClean="0"/>
          </a:p>
          <a:p>
            <a:pPr marL="628650" lvl="1" indent="-171450">
              <a:buFont typeface="Arial" panose="020B0604020202020204" pitchFamily="34" charset="0"/>
              <a:buChar char="•"/>
            </a:pPr>
            <a:endParaRPr lang="en-US" sz="3200" dirty="0"/>
          </a:p>
        </p:txBody>
      </p:sp>
    </p:spTree>
    <p:extLst>
      <p:ext uri="{BB962C8B-B14F-4D97-AF65-F5344CB8AC3E}">
        <p14:creationId xmlns:p14="http://schemas.microsoft.com/office/powerpoint/2010/main" val="1602232572"/>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87" y="672002"/>
            <a:ext cx="11948751" cy="970450"/>
          </a:xfrm>
        </p:spPr>
        <p:txBody>
          <a:bodyPr/>
          <a:lstStyle/>
          <a:p>
            <a:pPr algn="ctr"/>
            <a:r>
              <a:rPr lang="en-US" sz="6600" dirty="0" err="1" smtClean="0"/>
              <a:t>Supersecessionist</a:t>
            </a:r>
            <a:r>
              <a:rPr lang="en-US" sz="6600" dirty="0" smtClean="0"/>
              <a:t> Reading</a:t>
            </a:r>
            <a:endParaRPr lang="en-US" sz="6600" dirty="0"/>
          </a:p>
        </p:txBody>
      </p:sp>
      <p:sp>
        <p:nvSpPr>
          <p:cNvPr id="3" name="Title 1"/>
          <p:cNvSpPr txBox="1">
            <a:spLocks/>
          </p:cNvSpPr>
          <p:nvPr/>
        </p:nvSpPr>
        <p:spPr>
          <a:xfrm>
            <a:off x="1767430" y="5293056"/>
            <a:ext cx="9347746"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5400" dirty="0"/>
          </a:p>
        </p:txBody>
      </p:sp>
      <p:sp>
        <p:nvSpPr>
          <p:cNvPr id="4" name="Rectangle 3"/>
          <p:cNvSpPr/>
          <p:nvPr/>
        </p:nvSpPr>
        <p:spPr>
          <a:xfrm>
            <a:off x="577307" y="2533677"/>
            <a:ext cx="11069860" cy="3785652"/>
          </a:xfrm>
          <a:prstGeom prst="rect">
            <a:avLst/>
          </a:prstGeom>
        </p:spPr>
        <p:txBody>
          <a:bodyPr wrap="square">
            <a:spAutoFit/>
          </a:bodyPr>
          <a:lstStyle/>
          <a:p>
            <a:pPr algn="ctr"/>
            <a:r>
              <a:rPr lang="en-US" sz="6000" b="1" dirty="0"/>
              <a:t>Is </a:t>
            </a:r>
            <a:r>
              <a:rPr lang="en-US" sz="6000" b="1" dirty="0" smtClean="0"/>
              <a:t>the assertion that God has rejected the Jews and replaced them for the Church. </a:t>
            </a:r>
            <a:endParaRPr lang="en-US" sz="6000" b="1" dirty="0"/>
          </a:p>
        </p:txBody>
      </p:sp>
    </p:spTree>
    <p:extLst>
      <p:ext uri="{BB962C8B-B14F-4D97-AF65-F5344CB8AC3E}">
        <p14:creationId xmlns:p14="http://schemas.microsoft.com/office/powerpoint/2010/main" val="29112135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249" y="525510"/>
            <a:ext cx="11399195" cy="970450"/>
          </a:xfrm>
        </p:spPr>
        <p:txBody>
          <a:bodyPr/>
          <a:lstStyle/>
          <a:p>
            <a:pPr algn="ctr"/>
            <a:r>
              <a:rPr lang="en-US" sz="8800" dirty="0" smtClean="0"/>
              <a:t>Typological Reading</a:t>
            </a:r>
            <a:endParaRPr lang="en-US" sz="8800" dirty="0"/>
          </a:p>
        </p:txBody>
      </p:sp>
      <p:sp>
        <p:nvSpPr>
          <p:cNvPr id="3" name="Title 1"/>
          <p:cNvSpPr txBox="1">
            <a:spLocks/>
          </p:cNvSpPr>
          <p:nvPr/>
        </p:nvSpPr>
        <p:spPr>
          <a:xfrm>
            <a:off x="1767430" y="5293056"/>
            <a:ext cx="9347746"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5400" dirty="0"/>
          </a:p>
        </p:txBody>
      </p:sp>
      <p:sp>
        <p:nvSpPr>
          <p:cNvPr id="4" name="Title 1"/>
          <p:cNvSpPr txBox="1">
            <a:spLocks/>
          </p:cNvSpPr>
          <p:nvPr/>
        </p:nvSpPr>
        <p:spPr>
          <a:xfrm>
            <a:off x="810000" y="4582843"/>
            <a:ext cx="10571998" cy="1420426"/>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dirty="0" smtClean="0"/>
              <a:t>Is the </a:t>
            </a:r>
            <a:r>
              <a:rPr lang="en-US" sz="5400" dirty="0" smtClean="0"/>
              <a:t>idea </a:t>
            </a:r>
            <a:r>
              <a:rPr lang="en-US" sz="5400" dirty="0" smtClean="0"/>
              <a:t>that </a:t>
            </a:r>
            <a:r>
              <a:rPr lang="en-US" sz="5400" dirty="0" smtClean="0"/>
              <a:t>a person or event in the Old Testament foreshadows a greater person or event in the New Testament</a:t>
            </a:r>
          </a:p>
        </p:txBody>
      </p:sp>
    </p:spTree>
    <p:extLst>
      <p:ext uri="{BB962C8B-B14F-4D97-AF65-F5344CB8AC3E}">
        <p14:creationId xmlns:p14="http://schemas.microsoft.com/office/powerpoint/2010/main" val="327305495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34DF392C-D201-4335-BC06-05E8DA4E0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D8CA2E-8B16-4096-95E2-945585B39723}">
  <ds:schemaRefs>
    <ds:schemaRef ds:uri="http://schemas.microsoft.com/sharepoint/v3/contenttype/forms"/>
  </ds:schemaRefs>
</ds:datastoreItem>
</file>

<file path=customXml/itemProps3.xml><?xml version="1.0" encoding="utf-8"?>
<ds:datastoreItem xmlns:ds="http://schemas.openxmlformats.org/officeDocument/2006/customXml" ds:itemID="{DEFDB075-32D3-45D6-B446-788704F8FD25}">
  <ds:schemaRefs>
    <ds:schemaRef ds:uri="http://www.w3.org/XML/1998/namespace"/>
    <ds:schemaRef ds:uri="http://schemas.microsoft.com/office/2006/documentManagement/types"/>
    <ds:schemaRef ds:uri="16c05727-aa75-4e4a-9b5f-8a80a1165891"/>
    <ds:schemaRef ds:uri="http://purl.org/dc/elements/1.1/"/>
    <ds:schemaRef ds:uri="http://purl.org/dc/dcmitype/"/>
    <ds:schemaRef ds:uri="http://schemas.microsoft.com/office/2006/metadata/properties"/>
    <ds:schemaRef ds:uri="http://purl.org/dc/terms/"/>
    <ds:schemaRef ds:uri="http://schemas.microsoft.com/office/infopath/2007/PartnerControls"/>
    <ds:schemaRef ds:uri="http://schemas.openxmlformats.org/package/2006/metadata/core-propertie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Agency Quotable design</Template>
  <TotalTime>0</TotalTime>
  <Words>2979</Words>
  <Application>Microsoft Macintosh PowerPoint</Application>
  <PresentationFormat>Custom</PresentationFormat>
  <Paragraphs>358</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Quotable</vt:lpstr>
      <vt:lpstr>New Testament: Composition</vt:lpstr>
      <vt:lpstr>Our  Objective</vt:lpstr>
      <vt:lpstr>   Breakdown</vt:lpstr>
      <vt:lpstr>Our  Affirmation</vt:lpstr>
      <vt:lpstr>Why a New Testament?</vt:lpstr>
      <vt:lpstr>A New Covenant?</vt:lpstr>
      <vt:lpstr>Ways of Reading New Testament</vt:lpstr>
      <vt:lpstr>Supersecessionist Reading</vt:lpstr>
      <vt:lpstr>Typological Reading</vt:lpstr>
      <vt:lpstr>Covenantal Reading</vt:lpstr>
      <vt:lpstr>Purpose</vt:lpstr>
      <vt:lpstr>NT Breakdown</vt:lpstr>
      <vt:lpstr>NT Books   (27)</vt:lpstr>
      <vt:lpstr>Dating of Writings</vt:lpstr>
      <vt:lpstr>Dating of Writings</vt:lpstr>
      <vt:lpstr>Structure</vt:lpstr>
      <vt:lpstr>Style</vt:lpstr>
      <vt:lpstr>Style</vt:lpstr>
      <vt:lpstr>Canonization</vt:lpstr>
      <vt:lpstr>Canon</vt:lpstr>
      <vt:lpstr>Canon</vt:lpstr>
      <vt:lpstr>NT Breakdown</vt:lpstr>
      <vt:lpstr>Gospels</vt:lpstr>
      <vt:lpstr>History</vt:lpstr>
      <vt:lpstr>Epistles</vt:lpstr>
      <vt:lpstr>Deutero-Pauline</vt:lpstr>
      <vt:lpstr>Romans 16:22</vt:lpstr>
      <vt:lpstr>Our  Affirmation</vt:lpstr>
      <vt:lpstr>Pauline Letters</vt:lpstr>
      <vt:lpstr>Deutero - Pauline</vt:lpstr>
      <vt:lpstr>Epistles</vt:lpstr>
      <vt:lpstr>Revelation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2019-01-22T19:42:37Z</dcterms:created>
  <dcterms:modified xsi:type="dcterms:W3CDTF">2019-04-02T21:48:31Z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